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70" r:id="rId4"/>
    <p:sldId id="257" r:id="rId5"/>
    <p:sldId id="258" r:id="rId6"/>
    <p:sldId id="279" r:id="rId7"/>
    <p:sldId id="285" r:id="rId8"/>
    <p:sldId id="287" r:id="rId9"/>
    <p:sldId id="297" r:id="rId10"/>
    <p:sldId id="260" r:id="rId11"/>
    <p:sldId id="290" r:id="rId12"/>
    <p:sldId id="261" r:id="rId13"/>
    <p:sldId id="262" r:id="rId14"/>
    <p:sldId id="283" r:id="rId15"/>
    <p:sldId id="284" r:id="rId16"/>
    <p:sldId id="272" r:id="rId17"/>
    <p:sldId id="263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69" r:id="rId26"/>
    <p:sldId id="264" r:id="rId27"/>
    <p:sldId id="296" r:id="rId28"/>
    <p:sldId id="281" r:id="rId2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E2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1">
                  <c:v>Sverige</c:v>
                </c:pt>
                <c:pt idx="2">
                  <c:v>2017 Gislaved</c:v>
                </c:pt>
                <c:pt idx="3">
                  <c:v>2017 Kvinna</c:v>
                </c:pt>
                <c:pt idx="4">
                  <c:v>2017 Man</c:v>
                </c:pt>
                <c:pt idx="5">
                  <c:v>2017 Med hjälp av UNHCR (kvotflykting)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1">
                  <c:v>6.3385030343897499</c:v>
                </c:pt>
                <c:pt idx="2">
                  <c:v>6.2146892655367196</c:v>
                </c:pt>
                <c:pt idx="3">
                  <c:v>5.5172413793103496</c:v>
                </c:pt>
                <c:pt idx="4">
                  <c:v>7.1240105540897103</c:v>
                </c:pt>
                <c:pt idx="5">
                  <c:v>3.2258064516128999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1">
                  <c:v>Sverige</c:v>
                </c:pt>
                <c:pt idx="2">
                  <c:v>2017 Gislaved</c:v>
                </c:pt>
                <c:pt idx="3">
                  <c:v>2017 Kvinna</c:v>
                </c:pt>
                <c:pt idx="4">
                  <c:v>2017 Man</c:v>
                </c:pt>
                <c:pt idx="5">
                  <c:v>2017 Med hjälp av UNHCR (kvotflykting)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1">
                  <c:v>10.114632501685801</c:v>
                </c:pt>
                <c:pt idx="2">
                  <c:v>9.6045197740112993</c:v>
                </c:pt>
                <c:pt idx="3">
                  <c:v>9.7931034482758594</c:v>
                </c:pt>
                <c:pt idx="4">
                  <c:v>10.4221635883905</c:v>
                </c:pt>
                <c:pt idx="5">
                  <c:v>3.2258064516128999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1">
                  <c:v>Sverige</c:v>
                </c:pt>
                <c:pt idx="2">
                  <c:v>2017 Gislaved</c:v>
                </c:pt>
                <c:pt idx="3">
                  <c:v>2017 Kvinna</c:v>
                </c:pt>
                <c:pt idx="4">
                  <c:v>2017 Man</c:v>
                </c:pt>
                <c:pt idx="5">
                  <c:v>2017 Med hjälp av UNHCR (kvotflykting)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1">
                  <c:v>28.860418071476701</c:v>
                </c:pt>
                <c:pt idx="2">
                  <c:v>35.593220338983102</c:v>
                </c:pt>
                <c:pt idx="3">
                  <c:v>32.827586206896598</c:v>
                </c:pt>
                <c:pt idx="4">
                  <c:v>25.065963060685998</c:v>
                </c:pt>
                <c:pt idx="5">
                  <c:v>38.709677419354797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6B36-4CA1-9A36-6F8A25329A2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1">
                  <c:v>Sverige</c:v>
                </c:pt>
                <c:pt idx="2">
                  <c:v>2017 Gislaved</c:v>
                </c:pt>
                <c:pt idx="3">
                  <c:v>2017 Kvinna</c:v>
                </c:pt>
                <c:pt idx="4">
                  <c:v>2017 Man</c:v>
                </c:pt>
                <c:pt idx="5">
                  <c:v>2017 Med hjälp av UNHCR (kvotflykting)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1">
                  <c:v>33.5805799055968</c:v>
                </c:pt>
                <c:pt idx="2">
                  <c:v>28.248587570621499</c:v>
                </c:pt>
                <c:pt idx="3">
                  <c:v>34.068965517241402</c:v>
                </c:pt>
                <c:pt idx="4">
                  <c:v>33.11345646438</c:v>
                </c:pt>
                <c:pt idx="5">
                  <c:v>29.0322580645161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6B36-4CA1-9A36-6F8A25329A2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1">
                  <c:v>Sverige</c:v>
                </c:pt>
                <c:pt idx="2">
                  <c:v>2017 Gislaved</c:v>
                </c:pt>
                <c:pt idx="3">
                  <c:v>2017 Kvinna</c:v>
                </c:pt>
                <c:pt idx="4">
                  <c:v>2017 Man</c:v>
                </c:pt>
                <c:pt idx="5">
                  <c:v>2017 Med hjälp av UNHCR (kvotflykting)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1">
                  <c:v>21.105866486850999</c:v>
                </c:pt>
                <c:pt idx="2">
                  <c:v>20.338983050847499</c:v>
                </c:pt>
                <c:pt idx="3">
                  <c:v>17.7931034482759</c:v>
                </c:pt>
                <c:pt idx="4">
                  <c:v>24.2744063324538</c:v>
                </c:pt>
                <c:pt idx="5">
                  <c:v>25.806451612903199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6B36-4CA1-9A36-6F8A2532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dålig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B73-4627-97ED-A8BB20463B7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B73-4627-97ED-A8BB20463B7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B73-4627-97ED-A8BB20463B7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B73-4627-97ED-A8BB20463B7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Mycket bra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B73-4627-97ED-A8BB20463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8.8354309857478663E-2"/>
          <c:w val="0.84944909893698206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83AD8-BB30-4AF3-AB32-B353EC31A7B5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EE1CE-1102-44F0-981A-8BD7E8B10B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6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8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53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07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03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3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dirty="0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5373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519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72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04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E1CE-1102-44F0-981A-8BD7E8B10B1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66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5FBF-575A-4E12-A6A4-2E29856EE92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49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8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08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50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42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73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2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01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54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1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1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33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7D8A-3A70-4EC5-B4A6-A5D8F03140B1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A404-BC4B-4F7A-81F8-3E7111E242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25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16394" y="269967"/>
            <a:ext cx="8289851" cy="1915884"/>
          </a:xfrm>
        </p:spPr>
        <p:txBody>
          <a:bodyPr>
            <a:normAutofit/>
          </a:bodyPr>
          <a:lstStyle/>
          <a:p>
            <a:r>
              <a:rPr lang="sv-SE" dirty="0" smtClean="0"/>
              <a:t>Asylprocessens påverkan på hälsan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84817" y="5373188"/>
            <a:ext cx="9144000" cy="1178725"/>
          </a:xfrm>
        </p:spPr>
        <p:txBody>
          <a:bodyPr>
            <a:normAutofit fontScale="6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Anne Johansson Olsson, Sjuksköterska </a:t>
            </a:r>
          </a:p>
          <a:p>
            <a:r>
              <a:rPr lang="sv-SE" dirty="0" smtClean="0"/>
              <a:t>Transkulturellt Centrum</a:t>
            </a:r>
          </a:p>
          <a:p>
            <a:r>
              <a:rPr lang="sv-SE" dirty="0" smtClean="0"/>
              <a:t>Våren 2018 </a:t>
            </a:r>
            <a:endParaRPr lang="sv-SE" dirty="0"/>
          </a:p>
        </p:txBody>
      </p:sp>
      <p:pic>
        <p:nvPicPr>
          <p:cNvPr id="7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73724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098" y="2185851"/>
            <a:ext cx="4572000" cy="27784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862" y="4548029"/>
            <a:ext cx="830873" cy="2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4414284" cy="910782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Människor som flytt</a:t>
            </a:r>
            <a:endParaRPr lang="sv-SE" sz="4000" b="1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68823"/>
              </p:ext>
            </p:extLst>
          </p:nvPr>
        </p:nvGraphicFramePr>
        <p:xfrm>
          <a:off x="1286232" y="900113"/>
          <a:ext cx="9440531" cy="540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639">
                  <a:extLst>
                    <a:ext uri="{9D8B030D-6E8A-4147-A177-3AD203B41FA5}">
                      <a16:colId xmlns:a16="http://schemas.microsoft.com/office/drawing/2014/main" val="1899980148"/>
                    </a:ext>
                  </a:extLst>
                </a:gridCol>
                <a:gridCol w="404627">
                  <a:extLst>
                    <a:ext uri="{9D8B030D-6E8A-4147-A177-3AD203B41FA5}">
                      <a16:colId xmlns:a16="http://schemas.microsoft.com/office/drawing/2014/main" val="528814001"/>
                    </a:ext>
                  </a:extLst>
                </a:gridCol>
                <a:gridCol w="4720265">
                  <a:extLst>
                    <a:ext uri="{9D8B030D-6E8A-4147-A177-3AD203B41FA5}">
                      <a16:colId xmlns:a16="http://schemas.microsoft.com/office/drawing/2014/main" val="2485086204"/>
                    </a:ext>
                  </a:extLst>
                </a:gridCol>
              </a:tblGrid>
              <a:tr h="540495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En grupp med många friskfaktorer</a:t>
                      </a:r>
                    </a:p>
                    <a:p>
                      <a:pPr marL="457200" indent="-4572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En grupp med många riskfaktorer som ackumuleras och förstärker varandra</a:t>
                      </a:r>
                    </a:p>
                    <a:p>
                      <a:pPr marL="457200" indent="-4572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Locka till aktivitet och att vara ute, locka till inlärning av nya saker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Se potentialen hos människor </a:t>
                      </a:r>
                    </a:p>
                    <a:p>
                      <a:pPr marL="0" indent="0">
                        <a:buNone/>
                      </a:pPr>
                      <a:r>
                        <a:rPr lang="sv-SE" sz="1600" dirty="0" smtClean="0"/>
                        <a:t>    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sv-SE" sz="1600" dirty="0" smtClean="0"/>
                        <a:t>     Anna-Clara Hollander,  psykolog, med.dr.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sv-SE" sz="1600" dirty="0" smtClean="0"/>
                        <a:t>                 Medicinsk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Vetenskap nr 1 2017</a:t>
                      </a:r>
                      <a:endParaRPr lang="sv-S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2007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sv-S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v-S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v-S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v-S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Skapa miljöer och villkor som är stödjande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 smtClean="0"/>
                        <a:t>Skapa trygghet, delaktighet och samvaro.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v-S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v-SE" sz="2400" dirty="0" smtClean="0"/>
                    </a:p>
                    <a:p>
                      <a:pPr marL="0" indent="0" algn="r">
                        <a:buNone/>
                      </a:pPr>
                      <a:r>
                        <a:rPr lang="sv-SE" sz="1600" dirty="0" smtClean="0"/>
                        <a:t> Fredrik </a:t>
                      </a:r>
                      <a:r>
                        <a:rPr lang="sv-SE" sz="1600" dirty="0" err="1" smtClean="0"/>
                        <a:t>Saboonchi</a:t>
                      </a:r>
                      <a:r>
                        <a:rPr lang="sv-SE" sz="1600" dirty="0" smtClean="0"/>
                        <a:t> , professor i Folkhälsovetenskap,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      Röda Korsets Högskola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sv-SE" sz="1600" dirty="0" smtClean="0"/>
                        <a:t>                                    Medicinsk Vetenskap nr.1 2017</a:t>
                      </a:r>
                      <a:endParaRPr lang="sv-SE" sz="1600" dirty="0"/>
                    </a:p>
                  </a:txBody>
                  <a:tcPr>
                    <a:solidFill>
                      <a:srgbClr val="8DC6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27867"/>
                  </a:ext>
                </a:extLst>
              </a:tr>
            </a:tbl>
          </a:graphicData>
        </a:graphic>
      </p:graphicFrame>
      <p:pic>
        <p:nvPicPr>
          <p:cNvPr id="5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81846" cy="1325563"/>
          </a:xfrm>
        </p:spPr>
        <p:txBody>
          <a:bodyPr/>
          <a:lstStyle/>
          <a:p>
            <a:r>
              <a:rPr lang="sv-SE" dirty="0" smtClean="0"/>
              <a:t>Flera råd från forskningen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Fokusera på problem som har med postmigrationen att göra och inte enbart vad som hände i hemlandet och under flykt.</a:t>
            </a:r>
          </a:p>
          <a:p>
            <a:r>
              <a:rPr lang="sv-SE" dirty="0" smtClean="0"/>
              <a:t>Ge personcentrerad vård byggd på aktuella behov</a:t>
            </a:r>
          </a:p>
          <a:p>
            <a:r>
              <a:rPr lang="sv-SE" dirty="0" smtClean="0"/>
              <a:t>Lättillgänglig vård/stöd, erbjuden på ett kulturkänsligt sätt.</a:t>
            </a:r>
          </a:p>
          <a:p>
            <a:r>
              <a:rPr lang="sv-SE" dirty="0" smtClean="0"/>
              <a:t>Stärk förmågan till återhämtning och möjligheten till social inkludering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296091"/>
            <a:ext cx="5181600" cy="5880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Bambuns lag:</a:t>
            </a:r>
          </a:p>
          <a:p>
            <a:pPr marL="0" indent="0">
              <a:buNone/>
            </a:pPr>
            <a:r>
              <a:rPr lang="sv-SE" dirty="0" smtClean="0"/>
              <a:t>Förmågan att resa sig efter svårigheter och trauma – </a:t>
            </a:r>
            <a:r>
              <a:rPr lang="sv-SE" dirty="0" err="1" smtClean="0"/>
              <a:t>resiliens</a:t>
            </a:r>
            <a:endParaRPr lang="sv-SE" dirty="0"/>
          </a:p>
          <a:p>
            <a:r>
              <a:rPr lang="sv-SE" dirty="0" smtClean="0"/>
              <a:t>Hjälp genom att lära känna din patient. </a:t>
            </a:r>
            <a:endParaRPr lang="sv-SE" dirty="0"/>
          </a:p>
          <a:p>
            <a:r>
              <a:rPr lang="sv-SE" dirty="0" smtClean="0"/>
              <a:t>Var nyfiken på ett respektfullt sätt.</a:t>
            </a:r>
          </a:p>
          <a:p>
            <a:r>
              <a:rPr lang="sv-SE" dirty="0" smtClean="0"/>
              <a:t>Sök tillsammans med patienten vägar till återhämtning</a:t>
            </a:r>
          </a:p>
          <a:p>
            <a:r>
              <a:rPr lang="sv-SE" dirty="0" smtClean="0"/>
              <a:t>Var själv en väg till återhämtning</a:t>
            </a:r>
          </a:p>
          <a:p>
            <a:r>
              <a:rPr lang="sv-SE" dirty="0" smtClean="0"/>
              <a:t>Förlora inte hoppet!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             </a:t>
            </a:r>
            <a:r>
              <a:rPr lang="sv-SE" sz="1300" dirty="0" smtClean="0"/>
              <a:t>Cornelis Laban psykiatriker </a:t>
            </a:r>
            <a:r>
              <a:rPr lang="sv-SE" sz="1300" dirty="0"/>
              <a:t>N</a:t>
            </a:r>
            <a:r>
              <a:rPr lang="sv-SE" sz="1300" dirty="0" smtClean="0"/>
              <a:t>ederländerna</a:t>
            </a:r>
            <a:endParaRPr lang="sv-SE" sz="13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58" y="435429"/>
            <a:ext cx="1817642" cy="1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3952" y="553303"/>
            <a:ext cx="4021236" cy="4444925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8000" b="1" dirty="0" smtClean="0"/>
              <a:t>Nyanländas </a:t>
            </a:r>
            <a:r>
              <a:rPr lang="sv-SE" sz="8000" b="1" dirty="0"/>
              <a:t>beskrivning av  hälsans </a:t>
            </a:r>
            <a:r>
              <a:rPr lang="sv-SE" sz="8000" b="1" dirty="0" smtClean="0"/>
              <a:t>utmaningar</a:t>
            </a:r>
          </a:p>
          <a:p>
            <a:pPr marL="0" indent="0">
              <a:buNone/>
            </a:pPr>
            <a:endParaRPr lang="sv-SE" sz="8000" b="1" i="1" dirty="0" smtClean="0"/>
          </a:p>
          <a:p>
            <a:pPr marL="0" indent="0">
              <a:buNone/>
            </a:pPr>
            <a:endParaRPr lang="sv-SE" sz="8000" b="1" i="1" dirty="0" smtClean="0"/>
          </a:p>
          <a:p>
            <a:r>
              <a:rPr lang="sv-SE" sz="8000" dirty="0" smtClean="0"/>
              <a:t>familjesplittring</a:t>
            </a:r>
          </a:p>
          <a:p>
            <a:r>
              <a:rPr lang="sv-SE" sz="8000" dirty="0" smtClean="0"/>
              <a:t>dålig ekonomi</a:t>
            </a:r>
          </a:p>
          <a:p>
            <a:r>
              <a:rPr lang="sv-SE" sz="8000" dirty="0" smtClean="0"/>
              <a:t>trångboddhet </a:t>
            </a:r>
          </a:p>
          <a:p>
            <a:r>
              <a:rPr lang="sv-SE" sz="8000" dirty="0" smtClean="0"/>
              <a:t>avsaknad </a:t>
            </a:r>
            <a:r>
              <a:rPr lang="sv-SE" sz="8000" dirty="0"/>
              <a:t>av arbete </a:t>
            </a:r>
            <a:endParaRPr lang="sv-SE" sz="8000" dirty="0" smtClean="0"/>
          </a:p>
          <a:p>
            <a:r>
              <a:rPr lang="sv-SE" sz="8000" dirty="0" smtClean="0"/>
              <a:t>språksvårigheter </a:t>
            </a:r>
          </a:p>
          <a:p>
            <a:pPr marL="0" indent="0">
              <a:buNone/>
            </a:pPr>
            <a:r>
              <a:rPr lang="sv-SE" sz="6000" dirty="0"/>
              <a:t>                                                 </a:t>
            </a:r>
          </a:p>
          <a:p>
            <a:pPr marL="0" indent="0">
              <a:buNone/>
            </a:pPr>
            <a:r>
              <a:rPr lang="sv-SE" sz="1900" dirty="0"/>
              <a:t>                                                 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7056076" y="553303"/>
            <a:ext cx="4586576" cy="4444925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8000" b="1" dirty="0"/>
              <a:t>Nyanländas beskrivning av hälsofrämjande </a:t>
            </a:r>
            <a:r>
              <a:rPr lang="sv-SE" sz="8000" b="1" dirty="0" smtClean="0"/>
              <a:t>faktorer</a:t>
            </a:r>
          </a:p>
          <a:p>
            <a:pPr marL="0" indent="0">
              <a:buNone/>
            </a:pPr>
            <a:endParaRPr lang="sv-SE" sz="8000" dirty="0"/>
          </a:p>
          <a:p>
            <a:r>
              <a:rPr lang="sv-SE" sz="8000" dirty="0" smtClean="0"/>
              <a:t>tryggheten </a:t>
            </a:r>
            <a:r>
              <a:rPr lang="sv-SE" sz="8000" dirty="0"/>
              <a:t>i det nya </a:t>
            </a:r>
            <a:r>
              <a:rPr lang="sv-SE" sz="8000" dirty="0" smtClean="0"/>
              <a:t>landet</a:t>
            </a:r>
          </a:p>
          <a:p>
            <a:r>
              <a:rPr lang="sv-SE" sz="8000" dirty="0"/>
              <a:t>a</a:t>
            </a:r>
            <a:r>
              <a:rPr lang="sv-SE" sz="8000" dirty="0" smtClean="0"/>
              <a:t>rbete</a:t>
            </a:r>
            <a:endParaRPr lang="sv-SE" sz="8000" dirty="0"/>
          </a:p>
          <a:p>
            <a:r>
              <a:rPr lang="sv-SE" sz="8000" dirty="0" smtClean="0"/>
              <a:t>familjeåterförening</a:t>
            </a:r>
          </a:p>
          <a:p>
            <a:r>
              <a:rPr lang="sv-SE" sz="8000" dirty="0"/>
              <a:t>b</a:t>
            </a:r>
            <a:r>
              <a:rPr lang="sv-SE" sz="8000" dirty="0" smtClean="0"/>
              <a:t>ostad</a:t>
            </a:r>
            <a:endParaRPr lang="sv-SE" sz="8000" dirty="0"/>
          </a:p>
          <a:p>
            <a:r>
              <a:rPr lang="sv-SE" sz="8000" dirty="0" smtClean="0"/>
              <a:t>meningsfulla aktiviteter</a:t>
            </a:r>
          </a:p>
          <a:p>
            <a:r>
              <a:rPr lang="sv-SE" sz="8000" dirty="0" smtClean="0"/>
              <a:t>behärska språket</a:t>
            </a:r>
            <a:endParaRPr lang="sv-SE" sz="80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10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96" y="1382233"/>
            <a:ext cx="2290472" cy="305396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655395" y="5709683"/>
            <a:ext cx="5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Försäkringskassan och Arbetsförmedlingen </a:t>
            </a:r>
            <a:r>
              <a:rPr lang="sv-SE" dirty="0"/>
              <a:t>(2016) </a:t>
            </a:r>
            <a:endParaRPr lang="sv-SE" dirty="0" smtClean="0"/>
          </a:p>
          <a:p>
            <a:r>
              <a:rPr lang="sv-SE" dirty="0" smtClean="0"/>
              <a:t>ESF- </a:t>
            </a:r>
            <a:r>
              <a:rPr lang="sv-SE" dirty="0"/>
              <a:t>projekt </a:t>
            </a:r>
            <a:r>
              <a:rPr lang="sv-SE" dirty="0" smtClean="0"/>
              <a:t>-Nyanländas rehabiliteringsbehov. Förstudie.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2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32" y="9897"/>
            <a:ext cx="306706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6923567" cy="836354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Nyanländas beskrivning av ohälsa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9223" y="1099773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Diabetes, högt blodtryck, hepatit, malaria, brist på vitamin D,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gula </a:t>
            </a:r>
            <a:r>
              <a:rPr lang="sv-SE" dirty="0"/>
              <a:t>febern och skabb/hudproblem. </a:t>
            </a:r>
          </a:p>
          <a:p>
            <a:r>
              <a:rPr lang="sv-SE" dirty="0"/>
              <a:t>Allvarliga sjukdomar beskrevs som obotliga och dödliga: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cancer</a:t>
            </a:r>
            <a:r>
              <a:rPr lang="sv-SE" dirty="0"/>
              <a:t>, hiv, tuberkulos. </a:t>
            </a:r>
            <a:endParaRPr lang="sv-SE" dirty="0" smtClean="0"/>
          </a:p>
          <a:p>
            <a:r>
              <a:rPr lang="sv-SE" dirty="0"/>
              <a:t>S</a:t>
            </a:r>
            <a:r>
              <a:rPr lang="sv-SE" dirty="0" smtClean="0"/>
              <a:t>vårt </a:t>
            </a:r>
            <a:r>
              <a:rPr lang="sv-SE" dirty="0"/>
              <a:t>att prata om psykisk ohälsa samt smittsamma och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obotliga sjukdomar, rädd </a:t>
            </a:r>
            <a:r>
              <a:rPr lang="sv-SE" dirty="0"/>
              <a:t>för att bli utstött, utpekad,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stigmatiserad</a:t>
            </a:r>
            <a:r>
              <a:rPr lang="sv-SE" dirty="0"/>
              <a:t>, </a:t>
            </a:r>
            <a:r>
              <a:rPr lang="sv-SE" dirty="0" smtClean="0"/>
              <a:t>isolerad, hamna </a:t>
            </a:r>
            <a:r>
              <a:rPr lang="sv-SE" dirty="0"/>
              <a:t>utanför gemenskapen.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78" y="6175375"/>
            <a:ext cx="25971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551807" y="4532730"/>
            <a:ext cx="5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Försäkringskassan och Arbetsförmedlingen </a:t>
            </a:r>
            <a:r>
              <a:rPr lang="sv-SE" dirty="0"/>
              <a:t>(2016) </a:t>
            </a:r>
            <a:endParaRPr lang="sv-SE" dirty="0" smtClean="0"/>
          </a:p>
          <a:p>
            <a:r>
              <a:rPr lang="sv-SE" dirty="0" smtClean="0"/>
              <a:t>ESF- </a:t>
            </a:r>
            <a:r>
              <a:rPr lang="sv-SE" dirty="0"/>
              <a:t>projekt </a:t>
            </a:r>
            <a:r>
              <a:rPr lang="sv-SE" dirty="0" smtClean="0"/>
              <a:t>-Nyanländas rehabiliteringsbehov. Förstudie.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6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Migration och samband med diabetes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Passivitet, minskad fysisk aktivitet tillgång till fettrik och sockerrik kost.</a:t>
            </a:r>
            <a:endParaRPr lang="sv-SE" dirty="0"/>
          </a:p>
          <a:p>
            <a:r>
              <a:rPr lang="sv-SE" dirty="0"/>
              <a:t>Ohälsosam livsstil</a:t>
            </a:r>
          </a:p>
          <a:p>
            <a:r>
              <a:rPr lang="sv-SE" dirty="0" smtClean="0"/>
              <a:t>Hälsan </a:t>
            </a:r>
            <a:r>
              <a:rPr lang="sv-SE" dirty="0"/>
              <a:t>får lägre prioritet då det gäller att klara </a:t>
            </a:r>
            <a:r>
              <a:rPr lang="sv-SE" dirty="0" smtClean="0"/>
              <a:t>vardagen</a:t>
            </a:r>
          </a:p>
          <a:p>
            <a:r>
              <a:rPr lang="sv-SE" dirty="0" smtClean="0"/>
              <a:t>Ökad risk för diabetes speciellt hos kvinnor</a:t>
            </a:r>
          </a:p>
          <a:p>
            <a:r>
              <a:rPr lang="sv-SE" dirty="0" smtClean="0"/>
              <a:t>Män förstadium till diabetes, högt blodtryck, övervikt       </a:t>
            </a:r>
          </a:p>
          <a:p>
            <a:pPr marL="0" indent="0">
              <a:buNone/>
            </a:pPr>
            <a:r>
              <a:rPr lang="sv-SE" sz="2000" dirty="0" smtClean="0"/>
              <a:t>                                                                                                 Per </a:t>
            </a:r>
            <a:r>
              <a:rPr lang="sv-SE" sz="2000" dirty="0" err="1"/>
              <a:t>Wändell</a:t>
            </a:r>
            <a:r>
              <a:rPr lang="sv-SE" sz="2000" dirty="0"/>
              <a:t> senior professor i allmänmedicin</a:t>
            </a:r>
          </a:p>
        </p:txBody>
      </p:sp>
    </p:spTree>
    <p:extLst>
      <p:ext uri="{BB962C8B-B14F-4D97-AF65-F5344CB8AC3E}">
        <p14:creationId xmlns:p14="http://schemas.microsoft.com/office/powerpoint/2010/main" val="38550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r>
              <a:rPr lang="sv-SE" altLang="sv-SE" dirty="0" smtClean="0"/>
              <a:t>Motion</a:t>
            </a:r>
            <a:r>
              <a:rPr lang="sv-SE" altLang="sv-SE" dirty="0"/>
              <a:t> </a:t>
            </a:r>
            <a:r>
              <a:rPr lang="sv-SE" altLang="sv-SE" dirty="0" smtClean="0"/>
              <a:t>och </a:t>
            </a:r>
            <a:r>
              <a:rPr lang="sv-SE" altLang="sv-SE" dirty="0"/>
              <a:t>hälsa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sv-SE" dirty="0"/>
              <a:t>Utlandsfödda rapporterar i större utsträckning en sämre självskattad hälsa jämfört med personer födda i Sverige. </a:t>
            </a:r>
          </a:p>
          <a:p>
            <a:r>
              <a:rPr lang="sv-SE" dirty="0" smtClean="0"/>
              <a:t>En </a:t>
            </a:r>
            <a:r>
              <a:rPr lang="sv-SE" dirty="0"/>
              <a:t>större andel av personer födda utanför Europa uppger att de nästan aldrig motionerar jämfört med övriga.  </a:t>
            </a:r>
            <a:endParaRPr lang="sv-SE" dirty="0" smtClean="0"/>
          </a:p>
          <a:p>
            <a:r>
              <a:rPr lang="sv-SE" dirty="0"/>
              <a:t>Både </a:t>
            </a:r>
            <a:r>
              <a:rPr lang="sv-SE" dirty="0" smtClean="0"/>
              <a:t>omgivningens </a:t>
            </a:r>
            <a:r>
              <a:rPr lang="sv-SE" dirty="0"/>
              <a:t>fysiska samt sociala miljö påverkar individers möjligheter att röra på </a:t>
            </a:r>
            <a:r>
              <a:rPr lang="sv-SE" dirty="0" smtClean="0"/>
              <a:t>sig</a:t>
            </a:r>
          </a:p>
          <a:p>
            <a:r>
              <a:rPr lang="sv-SE" altLang="sv-SE" dirty="0" smtClean="0"/>
              <a:t>Lägre tillit till sitt bostadsområde bland utrikes födda</a:t>
            </a:r>
            <a:endParaRPr lang="sv-SE" altLang="sv-SE" dirty="0"/>
          </a:p>
        </p:txBody>
      </p:sp>
      <p:pic>
        <p:nvPicPr>
          <p:cNvPr id="4" name="Picture 3" descr="Transkultur_Centrum_sv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6176963"/>
            <a:ext cx="25923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800" y="5960950"/>
            <a:ext cx="1971812" cy="5041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886" y="4737463"/>
            <a:ext cx="1187450" cy="11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53" y="437685"/>
            <a:ext cx="306706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7740"/>
            <a:ext cx="5945372" cy="859891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Ekonomi och livssituation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62692" y="715617"/>
            <a:ext cx="9355096" cy="5444582"/>
          </a:xfrm>
        </p:spPr>
        <p:txBody>
          <a:bodyPr>
            <a:normAutofit/>
          </a:bodyPr>
          <a:lstStyle/>
          <a:p>
            <a:r>
              <a:rPr lang="sv-SE" dirty="0" smtClean="0"/>
              <a:t>Sämre socioekonomiska förhållanden ger mindre inflytande </a:t>
            </a:r>
            <a:br>
              <a:rPr lang="sv-SE" dirty="0" smtClean="0"/>
            </a:br>
            <a:r>
              <a:rPr lang="sv-SE" dirty="0" smtClean="0"/>
              <a:t>över livssituationen och förmåga att ändra sina levnadsvanor </a:t>
            </a:r>
          </a:p>
          <a:p>
            <a:pPr marL="0" indent="0">
              <a:buNone/>
            </a:pPr>
            <a:r>
              <a:rPr lang="sv-SE" sz="2000" dirty="0"/>
              <a:t>                                                                   Folkhälsomyndigheten årsrapport </a:t>
            </a:r>
            <a:r>
              <a:rPr lang="sv-SE" sz="2000" dirty="0" smtClean="0"/>
              <a:t>2014</a:t>
            </a:r>
            <a:br>
              <a:rPr lang="sv-SE" sz="2000" dirty="0" smtClean="0"/>
            </a:br>
            <a:endParaRPr lang="sv-SE" sz="2000" dirty="0"/>
          </a:p>
          <a:p>
            <a:r>
              <a:rPr lang="sv-SE" dirty="0"/>
              <a:t>Ojämlikheter i hälsan är ofta konsekvenser av sämre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livsvillkor </a:t>
            </a:r>
            <a:r>
              <a:rPr lang="sv-SE" dirty="0"/>
              <a:t>och levnadsförhållanden.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Kvinnor med kort utbildning, har den minst gynnsamma hälsoutvecklingen över tid. </a:t>
            </a:r>
            <a:r>
              <a:rPr lang="sv-SE" sz="1800" dirty="0" smtClean="0"/>
              <a:t>                                                                                                  					SKL(2014)  </a:t>
            </a:r>
            <a:r>
              <a:rPr lang="sv-SE" sz="1800" dirty="0"/>
              <a:t>Öppna jämförelser – folkhälsa </a:t>
            </a:r>
            <a:r>
              <a:rPr lang="sv-SE" sz="1800" dirty="0" smtClean="0"/>
              <a:t>2014</a:t>
            </a:r>
          </a:p>
          <a:p>
            <a:endParaRPr lang="sv-SE" sz="1400" dirty="0"/>
          </a:p>
          <a:p>
            <a:endParaRPr lang="sv-SE" dirty="0"/>
          </a:p>
        </p:txBody>
      </p:sp>
      <p:pic>
        <p:nvPicPr>
          <p:cNvPr id="5" name="Picture 3" descr="Transkultur_Centrum_sv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10377377" cy="963945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Ojämna villkor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9223" y="1386403"/>
            <a:ext cx="10772553" cy="4355178"/>
          </a:xfrm>
        </p:spPr>
        <p:txBody>
          <a:bodyPr>
            <a:noAutofit/>
          </a:bodyPr>
          <a:lstStyle/>
          <a:p>
            <a:r>
              <a:rPr lang="sv-SE" dirty="0"/>
              <a:t>Utlandsfödda sämre hälsa än svenskfödda</a:t>
            </a:r>
          </a:p>
          <a:p>
            <a:r>
              <a:rPr lang="sv-SE" dirty="0"/>
              <a:t>Ökad risk för psykisk ohälsa (depression, </a:t>
            </a:r>
            <a:r>
              <a:rPr lang="sv-SE" dirty="0" smtClean="0"/>
              <a:t>ångest, PTSD,</a:t>
            </a:r>
            <a:br>
              <a:rPr lang="sv-SE" dirty="0" smtClean="0"/>
            </a:br>
            <a:r>
              <a:rPr lang="sv-SE" dirty="0" smtClean="0"/>
              <a:t>sömnsvårigheter</a:t>
            </a:r>
            <a:r>
              <a:rPr lang="sv-SE" dirty="0"/>
              <a:t>)</a:t>
            </a:r>
          </a:p>
          <a:p>
            <a:r>
              <a:rPr lang="sv-SE" dirty="0" err="1"/>
              <a:t>Förtida</a:t>
            </a:r>
            <a:r>
              <a:rPr lang="sv-SE" dirty="0"/>
              <a:t> dödlighet i åtgärdbara sjukdomar högre bland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utlandsfödda </a:t>
            </a:r>
            <a:r>
              <a:rPr lang="sv-SE" dirty="0"/>
              <a:t>tex. vad gäller hjärt- kärlsjukdom</a:t>
            </a:r>
          </a:p>
          <a:p>
            <a:r>
              <a:rPr lang="sv-SE" dirty="0"/>
              <a:t>Fler rökare bland migranter</a:t>
            </a:r>
          </a:p>
          <a:p>
            <a:r>
              <a:rPr lang="sv-SE" dirty="0"/>
              <a:t>Inte svenska som modersmål – känner sig mindre informerad, respekterad och delaktig   </a:t>
            </a:r>
          </a:p>
          <a:p>
            <a:pPr marL="0" indent="0">
              <a:buNone/>
            </a:pPr>
            <a:r>
              <a:rPr lang="sv-SE" sz="1800" dirty="0" smtClean="0"/>
              <a:t>             </a:t>
            </a:r>
            <a:br>
              <a:rPr lang="sv-SE" sz="1800" dirty="0" smtClean="0"/>
            </a:br>
            <a:r>
              <a:rPr lang="sv-SE" sz="1800" dirty="0" smtClean="0"/>
              <a:t>                                                                               Socialstyrelsen (2011) Ojämna </a:t>
            </a:r>
            <a:r>
              <a:rPr lang="sv-SE" sz="1800" dirty="0"/>
              <a:t>villkor för hälsa och </a:t>
            </a:r>
            <a:r>
              <a:rPr lang="sv-SE" sz="1800" dirty="0" smtClean="0"/>
              <a:t>vård </a:t>
            </a:r>
            <a:br>
              <a:rPr lang="sv-SE" sz="1800" dirty="0" smtClean="0"/>
            </a:br>
            <a:r>
              <a:rPr lang="sv-SE" sz="1800" dirty="0" smtClean="0"/>
              <a:t>                                                                               -</a:t>
            </a:r>
            <a:r>
              <a:rPr lang="sv-SE" sz="1800" dirty="0"/>
              <a:t>Jämlikhetsperspektiv på Hälso – och </a:t>
            </a:r>
            <a:r>
              <a:rPr lang="sv-SE" sz="1800" dirty="0" smtClean="0"/>
              <a:t>sjukvården</a:t>
            </a: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Ojämna villkor för hälsa och vård – Jämlikhetsperspektiv på hälso – och sjukvården 2011</a:t>
            </a:r>
            <a:endParaRPr lang="sv-SE" dirty="0"/>
          </a:p>
        </p:txBody>
      </p:sp>
      <p:pic>
        <p:nvPicPr>
          <p:cNvPr id="5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2" y="85060"/>
            <a:ext cx="3432429" cy="37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04449" y="727385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1611"/>
              </p:ext>
            </p:extLst>
          </p:nvPr>
        </p:nvGraphicFramePr>
        <p:xfrm>
          <a:off x="1158240" y="2002862"/>
          <a:ext cx="9293824" cy="399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680868" y="142580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upplever du att din allmänna hälsa är?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274" y="250844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9999126" y="5888246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21" name="legend">
            <a:extLst>
              <a:ext uri="{FF2B5EF4-FFF2-40B4-BE49-F238E27FC236}">
                <a16:creationId xmlns:a16="http://schemas.microsoft.com/office/drawing/2014/main" id="{930F6A0F-9440-4A3D-83B6-19F73C01749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35761" y="2165877"/>
          <a:ext cx="5976663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48A86DAC-3AFE-49C6-A193-72A3AFAF7162}"/>
              </a:ext>
            </a:extLst>
          </p:cNvPr>
          <p:cNvSpPr txBox="1"/>
          <p:nvPr/>
        </p:nvSpPr>
        <p:spPr>
          <a:xfrm>
            <a:off x="9432806" y="10792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2" name="Response|ACCESSLEVEL|q0121_01|0|#||">
            <a:extLst>
              <a:ext uri="{FF2B5EF4-FFF2-40B4-BE49-F238E27FC236}">
                <a16:creationId xmlns:a16="http://schemas.microsoft.com/office/drawing/2014/main" id="{0F224A7F-12A8-4B40-92C8-68A9B0BEF3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76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06DB15-A547-4B83-8B89-E31A5CCC661D}"/>
              </a:ext>
            </a:extLst>
          </p:cNvPr>
          <p:cNvSpPr txBox="1"/>
          <p:nvPr/>
        </p:nvSpPr>
        <p:spPr>
          <a:xfrm>
            <a:off x="7981373" y="6148622"/>
            <a:ext cx="16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3,5</a:t>
            </a:r>
          </a:p>
        </p:txBody>
      </p:sp>
    </p:spTree>
    <p:extLst>
      <p:ext uri="{BB962C8B-B14F-4D97-AF65-F5344CB8AC3E}">
        <p14:creationId xmlns:p14="http://schemas.microsoft.com/office/powerpoint/2010/main" val="25779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375"/>
    </mc:Choice>
    <mc:Fallback xmlns="">
      <p:transition spd="slow" advClick="0" advTm="1337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Nyanlända från Syrien är i undersökningen överrepresenterade bland dem som mår sämst.</a:t>
            </a:r>
          </a:p>
          <a:p>
            <a:r>
              <a:rPr lang="sv-SE" dirty="0" smtClean="0"/>
              <a:t>Av dem som mådde sämst kände en majoritet att de inte kunde påverka sin situation under tiden på Migrationsverkets boende.</a:t>
            </a:r>
          </a:p>
          <a:p>
            <a:r>
              <a:rPr lang="sv-SE" dirty="0" smtClean="0"/>
              <a:t>Av dem som mår sämst är en större andel lågutbildade – 51% som gått i skola 9 år eller kortare tid (mot 33% i hela gruppen)</a:t>
            </a:r>
          </a:p>
          <a:p>
            <a:r>
              <a:rPr lang="sv-SE" dirty="0" smtClean="0"/>
              <a:t>Av de nyanlända som mår sämst anger 38% att de någon gång blivit nekade sjukvård. Mer än hälften anger att de någon gång behövt söka tandvård men inte gjort det.</a:t>
            </a:r>
            <a:endParaRPr lang="sv-SE" dirty="0"/>
          </a:p>
        </p:txBody>
      </p:sp>
      <p:pic>
        <p:nvPicPr>
          <p:cNvPr id="4" name="Bildobjekt 3" descr="C:\Users\ProBook 4510s\Dropbox\Invandrarindex\iilogg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23" y="718343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8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Asylsökande som siffror…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dirty="0" smtClean="0"/>
              <a:t>17 % </a:t>
            </a:r>
            <a:r>
              <a:rPr lang="sv-SE" smtClean="0"/>
              <a:t>av världens </a:t>
            </a:r>
            <a:r>
              <a:rPr lang="sv-SE" dirty="0" smtClean="0"/>
              <a:t>flyktingar finns i Europa</a:t>
            </a:r>
            <a:r>
              <a:rPr lang="sv-SE" smtClean="0"/>
              <a:t>, majoriteten i </a:t>
            </a:r>
            <a:r>
              <a:rPr lang="sv-SE" dirty="0" smtClean="0"/>
              <a:t>världens utvecklingsländer</a:t>
            </a:r>
          </a:p>
          <a:p>
            <a:r>
              <a:rPr lang="sv-SE" dirty="0" smtClean="0"/>
              <a:t>2017 </a:t>
            </a:r>
            <a:r>
              <a:rPr lang="sv-SE" dirty="0"/>
              <a:t>ansökte knappt 187 000 personer om asyl i Tyskland, en minskning med närmare 100 000 jämfört med året innan</a:t>
            </a:r>
            <a:r>
              <a:rPr lang="sv-SE" dirty="0" smtClean="0"/>
              <a:t>. (</a:t>
            </a:r>
            <a:r>
              <a:rPr lang="sv-SE" dirty="0" err="1" smtClean="0"/>
              <a:t>Der</a:t>
            </a:r>
            <a:r>
              <a:rPr lang="sv-SE" dirty="0" smtClean="0"/>
              <a:t> Spiegel)</a:t>
            </a:r>
          </a:p>
          <a:p>
            <a:r>
              <a:rPr lang="sv-SE" dirty="0"/>
              <a:t>Frankrike är näst efter Tyskland det land som tog emot flest i Europa, </a:t>
            </a:r>
            <a:r>
              <a:rPr lang="sv-SE" dirty="0" smtClean="0"/>
              <a:t>under 2017,i </a:t>
            </a:r>
            <a:r>
              <a:rPr lang="sv-SE" dirty="0"/>
              <a:t>absoluta </a:t>
            </a:r>
            <a:r>
              <a:rPr lang="sv-SE" dirty="0" smtClean="0"/>
              <a:t>tal 100 000. (SR)</a:t>
            </a:r>
          </a:p>
          <a:p>
            <a:r>
              <a:rPr lang="sv-SE" dirty="0"/>
              <a:t>Under 2017 sökte 25 666 personer asyl i Sverige (2016: 28 939, 2015: 163 000) </a:t>
            </a:r>
            <a:r>
              <a:rPr lang="sv-SE" dirty="0" smtClean="0"/>
              <a:t>(MIV)</a:t>
            </a:r>
          </a:p>
          <a:p>
            <a:r>
              <a:rPr lang="sv-SE" dirty="0" smtClean="0"/>
              <a:t>Prognos för antal asylsökande 2018: 24 000 ( MIV okt 2017)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19112"/>
            <a:ext cx="76295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1025"/>
            <a:ext cx="7562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04837"/>
            <a:ext cx="75533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38162"/>
            <a:ext cx="75628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476250"/>
            <a:ext cx="75152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5934740" cy="1073209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Gemensamma utmaningar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9856" y="1275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Vård ges inte på lika villkor            </a:t>
            </a:r>
          </a:p>
          <a:p>
            <a:pPr marL="0" indent="0">
              <a:buNone/>
            </a:pPr>
            <a:r>
              <a:rPr lang="sv-SE" dirty="0"/>
              <a:t>             - hinder för patienten att nå vården</a:t>
            </a:r>
          </a:p>
          <a:p>
            <a:pPr marL="0" indent="0">
              <a:buNone/>
            </a:pPr>
            <a:r>
              <a:rPr lang="sv-SE" dirty="0"/>
              <a:t>             - patientgrupp med annat sökmönster</a:t>
            </a:r>
          </a:p>
          <a:p>
            <a:pPr marL="0" indent="0">
              <a:buNone/>
            </a:pPr>
            <a:r>
              <a:rPr lang="sv-SE" dirty="0"/>
              <a:t>             - problem med följsamhet </a:t>
            </a:r>
          </a:p>
          <a:p>
            <a:pPr marL="0" indent="0">
              <a:buNone/>
            </a:pPr>
            <a:r>
              <a:rPr lang="sv-SE" dirty="0"/>
              <a:t>         	    patienten har inte råd att lösa ut sin medicin </a:t>
            </a:r>
          </a:p>
          <a:p>
            <a:pPr marL="0" indent="0">
              <a:buNone/>
            </a:pPr>
            <a:r>
              <a:rPr lang="sv-SE" dirty="0"/>
              <a:t>	    patienten förstår inte vikten av återbesök </a:t>
            </a:r>
            <a:r>
              <a:rPr lang="sv-SE" dirty="0" smtClean="0"/>
              <a:t>med uppföljning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        -  behov av flexibla mottagningstider och annat </a:t>
            </a:r>
          </a:p>
          <a:p>
            <a:pPr marL="0" indent="0">
              <a:buNone/>
            </a:pPr>
            <a:r>
              <a:rPr lang="sv-SE" dirty="0"/>
              <a:t>               sätt att få kontakt än </a:t>
            </a:r>
            <a:r>
              <a:rPr lang="sv-SE" dirty="0" smtClean="0"/>
              <a:t>automatiska telefonväxlar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572930" y="5367914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Socialstyrelsen </a:t>
            </a:r>
            <a:r>
              <a:rPr lang="sv-SE" sz="1200" dirty="0"/>
              <a:t> </a:t>
            </a:r>
            <a:r>
              <a:rPr lang="sv-SE" sz="1200" dirty="0" smtClean="0"/>
              <a:t>(2016) Hälso- </a:t>
            </a:r>
            <a:r>
              <a:rPr lang="sv-SE" sz="1200" dirty="0"/>
              <a:t>och sjukvård och tandvård till asylsökande och </a:t>
            </a:r>
            <a:r>
              <a:rPr lang="sv-SE" sz="1200" dirty="0" smtClean="0"/>
              <a:t>nyanlända</a:t>
            </a:r>
            <a:endParaRPr lang="sv-SE" sz="1200" dirty="0"/>
          </a:p>
        </p:txBody>
      </p:sp>
      <p:pic>
        <p:nvPicPr>
          <p:cNvPr id="5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2" y="-58064"/>
            <a:ext cx="3432429" cy="37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7582"/>
            <a:ext cx="9454116" cy="825722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Migration -Hälsorisker och Friskfaktorer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101" y="890289"/>
            <a:ext cx="11336079" cy="492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Vårdpersonal uttrycker oro för hälsoutvecklingen på längre sikt med en utmaning för hälso- och sjukvården.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09704" y="57500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/>
              <a:t>Socialstyrelsen (2016)  Hälso- </a:t>
            </a:r>
            <a:r>
              <a:rPr lang="sv-SE" sz="1200" dirty="0"/>
              <a:t>och sjukvård och tandvård till asylsökande och </a:t>
            </a:r>
            <a:r>
              <a:rPr lang="sv-SE" sz="1200" dirty="0" smtClean="0"/>
              <a:t>nyanlända. Slutrapport.</a:t>
            </a:r>
            <a:endParaRPr lang="sv-SE" sz="1200" dirty="0"/>
          </a:p>
          <a:p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00526"/>
              </p:ext>
            </p:extLst>
          </p:nvPr>
        </p:nvGraphicFramePr>
        <p:xfrm>
          <a:off x="1011274" y="2125088"/>
          <a:ext cx="9440530" cy="304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265">
                  <a:extLst>
                    <a:ext uri="{9D8B030D-6E8A-4147-A177-3AD203B41FA5}">
                      <a16:colId xmlns:a16="http://schemas.microsoft.com/office/drawing/2014/main" val="1899980148"/>
                    </a:ext>
                  </a:extLst>
                </a:gridCol>
                <a:gridCol w="4720265">
                  <a:extLst>
                    <a:ext uri="{9D8B030D-6E8A-4147-A177-3AD203B41FA5}">
                      <a16:colId xmlns:a16="http://schemas.microsoft.com/office/drawing/2014/main" val="2485086204"/>
                    </a:ext>
                  </a:extLst>
                </a:gridCol>
              </a:tblGrid>
              <a:tr h="30423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2800" u="sng" dirty="0" smtClean="0"/>
                        <a:t>Riskfaktorer anses vara:</a:t>
                      </a:r>
                    </a:p>
                    <a:p>
                      <a:endParaRPr lang="sv-SE" sz="2800" dirty="0" smtClean="0"/>
                    </a:p>
                    <a:p>
                      <a:r>
                        <a:rPr lang="sv-SE" sz="2800" dirty="0" smtClean="0"/>
                        <a:t>Svåra livsvillkor som asylsökande, nyanländ och papperslös.</a:t>
                      </a:r>
                    </a:p>
                    <a:p>
                      <a:endParaRPr lang="sv-S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2007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2400" u="sng" dirty="0" smtClean="0"/>
                        <a:t>Friskfaktorer anses vara:</a:t>
                      </a:r>
                    </a:p>
                    <a:p>
                      <a:r>
                        <a:rPr lang="sv-SE" sz="2400" dirty="0" smtClean="0"/>
                        <a:t>Bra integrering</a:t>
                      </a:r>
                    </a:p>
                    <a:p>
                      <a:r>
                        <a:rPr lang="sv-SE" sz="2400" dirty="0" smtClean="0"/>
                        <a:t>Sysselsättning</a:t>
                      </a:r>
                    </a:p>
                    <a:p>
                      <a:r>
                        <a:rPr lang="sv-SE" sz="2400" dirty="0" smtClean="0"/>
                        <a:t>Boende</a:t>
                      </a:r>
                    </a:p>
                    <a:p>
                      <a:r>
                        <a:rPr lang="sv-SE" sz="2400" dirty="0" smtClean="0"/>
                        <a:t>Familjeåterförening</a:t>
                      </a:r>
                    </a:p>
                    <a:p>
                      <a:r>
                        <a:rPr lang="sv-SE" sz="2400" dirty="0" smtClean="0"/>
                        <a:t>Övriga förutsättningar i samhället</a:t>
                      </a:r>
                    </a:p>
                    <a:p>
                      <a:r>
                        <a:rPr lang="sv-SE" sz="2400" dirty="0" smtClean="0"/>
                        <a:t>Förebyggande insatser och preventivt folkhälsoarbete</a:t>
                      </a:r>
                      <a:endParaRPr lang="sv-SE" sz="2400" dirty="0"/>
                    </a:p>
                  </a:txBody>
                  <a:tcPr>
                    <a:solidFill>
                      <a:srgbClr val="8DC6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27867"/>
                  </a:ext>
                </a:extLst>
              </a:tr>
            </a:tbl>
          </a:graphicData>
        </a:graphic>
      </p:graphicFrame>
      <p:pic>
        <p:nvPicPr>
          <p:cNvPr id="6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571500"/>
            <a:ext cx="7715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Så tråkigt, så sorgligt      nya möjligheter - härligt 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” </a:t>
            </a:r>
            <a:r>
              <a:rPr lang="sv-SE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Varje plats där du har vänner är ditt land, och varje plats där du får kärlek är ditt hem”</a:t>
            </a:r>
          </a:p>
          <a:p>
            <a:pPr marL="0" indent="0">
              <a:buNone/>
            </a:pPr>
            <a:r>
              <a:rPr lang="sv-SE" sz="4000" dirty="0"/>
              <a:t> </a:t>
            </a:r>
            <a:r>
              <a:rPr lang="sv-SE" sz="4000" dirty="0" smtClean="0"/>
              <a:t>                                </a:t>
            </a:r>
            <a:r>
              <a:rPr lang="sv-SE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Tibetanska talesätt</a:t>
            </a:r>
            <a:endParaRPr lang="sv-SE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5" name="Rak pilkoppling 4"/>
          <p:cNvCxnSpPr/>
          <p:nvPr/>
        </p:nvCxnSpPr>
        <p:spPr>
          <a:xfrm>
            <a:off x="5068389" y="1054032"/>
            <a:ext cx="557350" cy="2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52" y="3587932"/>
            <a:ext cx="2994252" cy="2072639"/>
          </a:xfrm>
          <a:prstGeom prst="rect">
            <a:avLst/>
          </a:prstGeom>
        </p:spPr>
      </p:pic>
      <p:pic>
        <p:nvPicPr>
          <p:cNvPr id="6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28" y="154512"/>
            <a:ext cx="9985744" cy="684338"/>
          </a:xfrm>
        </p:spPr>
        <p:txBody>
          <a:bodyPr>
            <a:normAutofit/>
          </a:bodyPr>
          <a:lstStyle/>
          <a:p>
            <a:r>
              <a:rPr lang="sv-SE" sz="4000" b="1" dirty="0"/>
              <a:t>B</a:t>
            </a:r>
            <a:r>
              <a:rPr lang="sv-SE" sz="4000" b="1" dirty="0" smtClean="0"/>
              <a:t>eskrivningar av migration och hälsa </a:t>
            </a:r>
            <a:endParaRPr lang="sv-SE" sz="4000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748710" y="2146984"/>
            <a:ext cx="4038600" cy="33409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smtClean="0"/>
              <a:t>UNHCR om syriers hälsa:</a:t>
            </a:r>
          </a:p>
          <a:p>
            <a:pPr marL="0" indent="0">
              <a:buNone/>
            </a:pPr>
            <a:r>
              <a:rPr lang="sv-SE" dirty="0"/>
              <a:t>ledsenhet, sorg, </a:t>
            </a:r>
            <a:r>
              <a:rPr lang="sv-SE" dirty="0" smtClean="0"/>
              <a:t>rädsla,</a:t>
            </a:r>
          </a:p>
          <a:p>
            <a:pPr marL="0" indent="0">
              <a:buNone/>
            </a:pPr>
            <a:r>
              <a:rPr lang="sv-SE" dirty="0" smtClean="0"/>
              <a:t>oro</a:t>
            </a:r>
            <a:r>
              <a:rPr lang="sv-SE" dirty="0"/>
              <a:t>, grubbel, </a:t>
            </a:r>
            <a:r>
              <a:rPr lang="sv-SE" dirty="0" smtClean="0"/>
              <a:t>hopplöshet</a:t>
            </a:r>
          </a:p>
          <a:p>
            <a:pPr marL="0" indent="0">
              <a:buNone/>
            </a:pPr>
            <a:r>
              <a:rPr lang="sv-SE" dirty="0" smtClean="0"/>
              <a:t>trötthet</a:t>
            </a:r>
            <a:r>
              <a:rPr lang="sv-SE" dirty="0"/>
              <a:t>, </a:t>
            </a:r>
            <a:r>
              <a:rPr lang="sv-SE" dirty="0" smtClean="0"/>
              <a:t>oförklarade</a:t>
            </a:r>
          </a:p>
          <a:p>
            <a:pPr marL="0" indent="0">
              <a:buNone/>
            </a:pPr>
            <a:r>
              <a:rPr lang="sv-SE" dirty="0" smtClean="0"/>
              <a:t>kroppsliga </a:t>
            </a:r>
            <a:r>
              <a:rPr lang="sv-SE" dirty="0"/>
              <a:t>symtom, sömn- </a:t>
            </a:r>
            <a:r>
              <a:rPr lang="sv-SE" dirty="0" smtClean="0"/>
              <a:t>och</a:t>
            </a:r>
          </a:p>
          <a:p>
            <a:pPr marL="0" indent="0">
              <a:buNone/>
            </a:pPr>
            <a:r>
              <a:rPr lang="sv-SE" dirty="0" smtClean="0"/>
              <a:t>aptitproblem </a:t>
            </a:r>
            <a:r>
              <a:rPr lang="sv-SE" dirty="0"/>
              <a:t>tillbakadragande,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a</a:t>
            </a:r>
            <a:r>
              <a:rPr lang="sv-SE" dirty="0" smtClean="0"/>
              <a:t>ggressivitet</a:t>
            </a:r>
          </a:p>
          <a:p>
            <a:pPr marL="0" indent="0">
              <a:buNone/>
            </a:pPr>
            <a:endParaRPr lang="sv-SE" sz="1500" dirty="0" smtClean="0"/>
          </a:p>
          <a:p>
            <a:pPr marL="0" indent="0">
              <a:buNone/>
            </a:pPr>
            <a:r>
              <a:rPr lang="sv-SE" sz="1300" dirty="0" smtClean="0"/>
              <a:t>                                                                               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343014" y="2174383"/>
            <a:ext cx="4161953" cy="39600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smtClean="0"/>
              <a:t>Röda Korsets högskola om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flyktingars hälsa:</a:t>
            </a:r>
          </a:p>
          <a:p>
            <a:pPr marL="0" indent="0">
              <a:buNone/>
            </a:pPr>
            <a:r>
              <a:rPr lang="sv-SE" dirty="0" smtClean="0"/>
              <a:t>depression</a:t>
            </a:r>
            <a:r>
              <a:rPr lang="sv-SE" dirty="0"/>
              <a:t>, ångest och </a:t>
            </a:r>
            <a:r>
              <a:rPr lang="sv-SE" dirty="0" smtClean="0"/>
              <a:t>lågt välbefinnande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svagt </a:t>
            </a:r>
            <a:r>
              <a:rPr lang="sv-SE" dirty="0"/>
              <a:t>socialt </a:t>
            </a:r>
            <a:r>
              <a:rPr lang="sv-SE" dirty="0" smtClean="0"/>
              <a:t>stöd</a:t>
            </a:r>
          </a:p>
          <a:p>
            <a:pPr marL="0" indent="0">
              <a:buNone/>
            </a:pPr>
            <a:r>
              <a:rPr lang="sv-SE" dirty="0" smtClean="0"/>
              <a:t>Stress efter migrationen ökar </a:t>
            </a:r>
          </a:p>
          <a:p>
            <a:pPr marL="0" indent="0">
              <a:buNone/>
            </a:pPr>
            <a:r>
              <a:rPr lang="sv-SE" dirty="0"/>
              <a:t>o</a:t>
            </a:r>
            <a:r>
              <a:rPr lang="sv-SE" dirty="0" smtClean="0"/>
              <a:t>hälsa</a:t>
            </a:r>
          </a:p>
          <a:p>
            <a:pPr marL="0" indent="0">
              <a:buNone/>
            </a:pPr>
            <a:r>
              <a:rPr lang="sv-SE" dirty="0" smtClean="0"/>
              <a:t>Speciellt utsatta är nyanlända </a:t>
            </a:r>
            <a:br>
              <a:rPr lang="sv-SE" dirty="0" smtClean="0"/>
            </a:br>
            <a:r>
              <a:rPr lang="sv-SE" dirty="0" smtClean="0"/>
              <a:t>kvinnor i medelåldern</a:t>
            </a:r>
          </a:p>
          <a:p>
            <a:pPr marL="0" indent="0">
              <a:buNone/>
            </a:pPr>
            <a:r>
              <a:rPr lang="sv-SE" sz="1700" i="1" dirty="0"/>
              <a:t> </a:t>
            </a:r>
            <a:endParaRPr lang="sv-SE" sz="1700" i="1" dirty="0" smtClean="0"/>
          </a:p>
          <a:p>
            <a:pPr marL="0" indent="0">
              <a:buNone/>
            </a:pPr>
            <a:endParaRPr lang="sv-SE" sz="1700" i="1" dirty="0" smtClean="0"/>
          </a:p>
          <a:p>
            <a:pPr marL="0" indent="0">
              <a:buNone/>
            </a:pPr>
            <a:r>
              <a:rPr lang="sv-SE" sz="1700" dirty="0" err="1" smtClean="0"/>
              <a:t>Tinghög</a:t>
            </a:r>
            <a:r>
              <a:rPr lang="sv-SE" sz="1700" dirty="0" smtClean="0"/>
              <a:t> P, et al (2016) Nyanlända och asylsökande i Sverige. En studie av psykisk ohälsa, trauma och levnadsvillkor. </a:t>
            </a:r>
            <a:r>
              <a:rPr lang="sv-SE" sz="1700" dirty="0"/>
              <a:t>Röda korsets </a:t>
            </a:r>
            <a:r>
              <a:rPr lang="sv-SE" sz="1700" dirty="0" smtClean="0"/>
              <a:t>högskola</a:t>
            </a:r>
            <a:endParaRPr lang="sv-SE" sz="17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873493" y="5041123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2" y="1442508"/>
            <a:ext cx="1656184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78" y="1312575"/>
            <a:ext cx="1216347" cy="6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ranskultur_Centrum_sv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60199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236062" y="5071432"/>
            <a:ext cx="3733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Hassan, </a:t>
            </a:r>
            <a:r>
              <a:rPr lang="sv-SE" sz="1200" dirty="0" smtClean="0"/>
              <a:t>G Et al (2015)</a:t>
            </a:r>
            <a:r>
              <a:rPr lang="fr-FR" sz="1200" dirty="0" smtClean="0"/>
              <a:t>. </a:t>
            </a:r>
            <a:r>
              <a:rPr lang="fr-FR" sz="1200" i="1" dirty="0"/>
              <a:t>Culture, Context and</a:t>
            </a:r>
          </a:p>
          <a:p>
            <a:r>
              <a:rPr lang="en-US" sz="1200" i="1" dirty="0"/>
              <a:t>the Mental Health and Psychosocial Wellbeing of Syrians:</a:t>
            </a:r>
          </a:p>
          <a:p>
            <a:r>
              <a:rPr lang="en-US" sz="1200" i="1" dirty="0"/>
              <a:t>A Review for Mental Health and Psychosocial Support</a:t>
            </a:r>
          </a:p>
          <a:p>
            <a:r>
              <a:rPr lang="en-US" sz="1200" i="1" dirty="0"/>
              <a:t>staff working with Syrians Affected by Armed Conflict</a:t>
            </a:r>
            <a:r>
              <a:rPr lang="en-US" sz="1200" dirty="0"/>
              <a:t>.</a:t>
            </a:r>
          </a:p>
          <a:p>
            <a:r>
              <a:rPr lang="sv-SE" sz="1200" dirty="0" err="1"/>
              <a:t>Geneva</a:t>
            </a:r>
            <a:r>
              <a:rPr lang="sv-SE" sz="1200" dirty="0"/>
              <a:t>: </a:t>
            </a:r>
            <a:r>
              <a:rPr lang="sv-SE" sz="1200" dirty="0" smtClean="0"/>
              <a:t>UNHCR</a:t>
            </a:r>
            <a:endParaRPr lang="sv-SE" sz="1200" dirty="0"/>
          </a:p>
        </p:txBody>
      </p:sp>
      <p:sp>
        <p:nvSpPr>
          <p:cNvPr id="15" name="Högerpil med huvud 14"/>
          <p:cNvSpPr/>
          <p:nvPr/>
        </p:nvSpPr>
        <p:spPr>
          <a:xfrm>
            <a:off x="4787310" y="3108960"/>
            <a:ext cx="978408" cy="1113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3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82016"/>
            <a:ext cx="8229600" cy="1143000"/>
          </a:xfrm>
        </p:spPr>
        <p:txBody>
          <a:bodyPr>
            <a:noAutofit/>
          </a:bodyPr>
          <a:lstStyle/>
          <a:p>
            <a:pPr marL="54861">
              <a:defRPr/>
            </a:pPr>
            <a:r>
              <a:rPr lang="sv-SE" sz="4000" b="1" dirty="0"/>
              <a:t>Hälsans </a:t>
            </a:r>
            <a:r>
              <a:rPr lang="sv-SE" sz="4000" b="1" dirty="0" smtClean="0"/>
              <a:t>förutsättningar</a:t>
            </a:r>
            <a:r>
              <a:rPr lang="sv-SE" sz="3200" dirty="0"/>
              <a:t/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71390" y="1289627"/>
            <a:ext cx="5181600" cy="435133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5" name="Picture 3" descr="Transkultur_Centrum_sv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2" y="6173724"/>
            <a:ext cx="2592288" cy="6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45240"/>
              </p:ext>
            </p:extLst>
          </p:nvPr>
        </p:nvGraphicFramePr>
        <p:xfrm>
          <a:off x="898619" y="1077577"/>
          <a:ext cx="995443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146">
                  <a:extLst>
                    <a:ext uri="{9D8B030D-6E8A-4147-A177-3AD203B41FA5}">
                      <a16:colId xmlns:a16="http://schemas.microsoft.com/office/drawing/2014/main" val="1307856384"/>
                    </a:ext>
                  </a:extLst>
                </a:gridCol>
                <a:gridCol w="3318146">
                  <a:extLst>
                    <a:ext uri="{9D8B030D-6E8A-4147-A177-3AD203B41FA5}">
                      <a16:colId xmlns:a16="http://schemas.microsoft.com/office/drawing/2014/main" val="1651493485"/>
                    </a:ext>
                  </a:extLst>
                </a:gridCol>
                <a:gridCol w="3318146">
                  <a:extLst>
                    <a:ext uri="{9D8B030D-6E8A-4147-A177-3AD203B41FA5}">
                      <a16:colId xmlns:a16="http://schemas.microsoft.com/office/drawing/2014/main" val="394135053"/>
                    </a:ext>
                  </a:extLst>
                </a:gridCol>
              </a:tblGrid>
              <a:tr h="4563388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1) I Ursprungslandet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En heterogen grupp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Kan komma från länder/områden med en tidigare välfungerande  sjukvård som förändrats över tid.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Kan komma från länder/områden med  lite utvecklad sjukvård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Påverkar  sjukdomspanoramat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2) Under flykt</a:t>
                      </a:r>
                    </a:p>
                    <a:p>
                      <a:pPr marL="0" indent="0">
                        <a:buNone/>
                      </a:pPr>
                      <a:endParaRPr lang="sv-S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Nya trauman</a:t>
                      </a: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Ingen eller bristande tillgång till vård</a:t>
                      </a: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Försämring av sjukdomstillstånd.</a:t>
                      </a: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Förvärvar nya sjukdomar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3) I Sverige</a:t>
                      </a:r>
                    </a:p>
                    <a:p>
                      <a:pPr marL="0" indent="0">
                        <a:buNone/>
                      </a:pP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Lång väntetid</a:t>
                      </a: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Osäkerhet, nytt land utan socialt sammanhang</a:t>
                      </a:r>
                    </a:p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Begränsad tillgång till vård</a:t>
                      </a:r>
                    </a:p>
                    <a:p>
                      <a:endParaRPr lang="sv-SE" dirty="0" smtClean="0"/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85808"/>
                  </a:ext>
                </a:extLst>
              </a:tr>
            </a:tbl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3835513"/>
            <a:ext cx="2524205" cy="18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32" y="0"/>
            <a:ext cx="306706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Tillfällig lagstiftning och hälsa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</a:t>
            </a:r>
            <a:r>
              <a:rPr lang="sv-SE" dirty="0" smtClean="0"/>
              <a:t>tdragen </a:t>
            </a:r>
            <a:r>
              <a:rPr lang="sv-SE" dirty="0"/>
              <a:t>asylprocess med förändrade villkor för </a:t>
            </a:r>
            <a:br>
              <a:rPr lang="sv-SE" dirty="0"/>
            </a:br>
            <a:r>
              <a:rPr lang="sv-SE" dirty="0" smtClean="0"/>
              <a:t>uppehållstillstånd </a:t>
            </a:r>
            <a:r>
              <a:rPr lang="sv-SE" dirty="0"/>
              <a:t>och familjeanknytning. </a:t>
            </a:r>
            <a:endParaRPr lang="sv-SE" dirty="0" smtClean="0"/>
          </a:p>
          <a:p>
            <a:pPr>
              <a:lnSpc>
                <a:spcPct val="100000"/>
              </a:lnSpc>
            </a:pPr>
            <a:r>
              <a:rPr lang="sv-SE" dirty="0" smtClean="0"/>
              <a:t>Återkommande förslag till och beslut om olika förändrade villkor för asylsökande.</a:t>
            </a:r>
            <a:endParaRPr lang="sv-SE" dirty="0"/>
          </a:p>
          <a:p>
            <a:r>
              <a:rPr lang="sv-SE" dirty="0" smtClean="0"/>
              <a:t>Villkor som kan </a:t>
            </a:r>
            <a:r>
              <a:rPr lang="sv-SE" dirty="0"/>
              <a:t>innebära en ökad risk för </a:t>
            </a:r>
            <a:br>
              <a:rPr lang="sv-SE" dirty="0"/>
            </a:br>
            <a:r>
              <a:rPr lang="sv-SE" dirty="0" smtClean="0"/>
              <a:t>psykisk </a:t>
            </a:r>
            <a:r>
              <a:rPr lang="sv-SE" dirty="0"/>
              <a:t>ohälsa och </a:t>
            </a:r>
            <a:r>
              <a:rPr lang="sv-SE" dirty="0" smtClean="0"/>
              <a:t>negativ </a:t>
            </a:r>
            <a:r>
              <a:rPr lang="sv-SE" dirty="0"/>
              <a:t>hälsoutveckling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Naturliga källor till återhämtning utarmas, </a:t>
            </a:r>
            <a:br>
              <a:rPr lang="sv-SE" dirty="0" smtClean="0"/>
            </a:br>
            <a:r>
              <a:rPr lang="sv-SE" dirty="0" smtClean="0"/>
              <a:t>som till exempel att få vara med sin familj.</a:t>
            </a:r>
            <a:endParaRPr lang="sv-SE" dirty="0"/>
          </a:p>
        </p:txBody>
      </p:sp>
      <p:pic>
        <p:nvPicPr>
          <p:cNvPr id="4" name="Picture 21" descr="Transkultur_Centrum_sv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6088136"/>
            <a:ext cx="30908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Ny i och för vården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428206"/>
            <a:ext cx="5181600" cy="4774883"/>
          </a:xfrm>
        </p:spPr>
        <p:txBody>
          <a:bodyPr>
            <a:normAutofit/>
          </a:bodyPr>
          <a:lstStyle/>
          <a:p>
            <a:pPr marL="457200" indent="-457200"/>
            <a:r>
              <a:rPr lang="sv-SE" altLang="sv-SE" dirty="0" smtClean="0"/>
              <a:t>Uppdämda </a:t>
            </a:r>
            <a:r>
              <a:rPr lang="sv-SE" altLang="sv-SE" dirty="0"/>
              <a:t>vårdbehov</a:t>
            </a:r>
          </a:p>
          <a:p>
            <a:pPr marL="457200" indent="-457200"/>
            <a:r>
              <a:rPr lang="sv-SE" altLang="sv-SE" dirty="0"/>
              <a:t>Psykisk-somatisk ohälsa</a:t>
            </a:r>
          </a:p>
          <a:p>
            <a:pPr marL="457200" indent="-457200"/>
            <a:r>
              <a:rPr lang="sv-SE" altLang="sv-SE" dirty="0"/>
              <a:t>Trauma</a:t>
            </a:r>
          </a:p>
          <a:p>
            <a:pPr marL="457200" indent="-457200"/>
            <a:r>
              <a:rPr lang="sv-SE" altLang="sv-SE" dirty="0"/>
              <a:t>Osäkerhet om, när, var och hur man söker hjälp</a:t>
            </a:r>
          </a:p>
          <a:p>
            <a:pPr marL="457200" indent="-457200"/>
            <a:r>
              <a:rPr lang="sv-SE" altLang="sv-SE" dirty="0"/>
              <a:t>Hinder, fördröjningar, verkliga eller upplevda svårigheter med tillgänglighet till </a:t>
            </a:r>
            <a:r>
              <a:rPr lang="sv-SE" altLang="sv-SE" dirty="0" smtClean="0"/>
              <a:t>vård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940526"/>
            <a:ext cx="5181600" cy="5782491"/>
          </a:xfrm>
        </p:spPr>
        <p:txBody>
          <a:bodyPr>
            <a:normAutofit/>
          </a:bodyPr>
          <a:lstStyle/>
          <a:p>
            <a:r>
              <a:rPr lang="sv-SE" dirty="0"/>
              <a:t>Tiden under asyl kan innebära att vissa vårdbehov inte </a:t>
            </a:r>
            <a:r>
              <a:rPr lang="sv-SE" dirty="0" smtClean="0"/>
              <a:t>anses kunna tillgodoses</a:t>
            </a:r>
            <a:r>
              <a:rPr lang="sv-SE" dirty="0"/>
              <a:t>.</a:t>
            </a:r>
          </a:p>
          <a:p>
            <a:r>
              <a:rPr lang="sv-SE" dirty="0" smtClean="0"/>
              <a:t>Svårt </a:t>
            </a:r>
            <a:r>
              <a:rPr lang="sv-SE" dirty="0"/>
              <a:t>att förstå ett nytt sjukvårdssystem</a:t>
            </a:r>
          </a:p>
          <a:p>
            <a:r>
              <a:rPr lang="sv-SE" dirty="0" smtClean="0"/>
              <a:t>Asylsökande </a:t>
            </a:r>
            <a:r>
              <a:rPr lang="sv-SE" dirty="0"/>
              <a:t>och nyanlända väljer bort kontakter med vården på grund av upplevda/reella långa väntetider och krångliga vägar för vårdkontakter, språkproblem o brist på tolk</a:t>
            </a:r>
            <a:r>
              <a:rPr lang="sv-SE" sz="1800" dirty="0" smtClean="0"/>
              <a:t>.(</a:t>
            </a:r>
            <a:r>
              <a:rPr lang="sv-SE" sz="1800" dirty="0"/>
              <a:t>Förstudie </a:t>
            </a:r>
            <a:r>
              <a:rPr lang="sv-SE" sz="1800" dirty="0" smtClean="0"/>
              <a:t>F-kassan)</a:t>
            </a: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4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Vårdens möte med asylsökande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Svårt att möta förväntningar på att få träffa läkare och på att få recept liksom intyg.</a:t>
            </a:r>
          </a:p>
          <a:p>
            <a:r>
              <a:rPr lang="sv-SE" dirty="0" smtClean="0"/>
              <a:t>Svårt att förklara sambandet mellan psykisk ohälsa och somatiska besvär</a:t>
            </a:r>
          </a:p>
          <a:p>
            <a:r>
              <a:rPr lang="sv-SE" dirty="0" smtClean="0"/>
              <a:t>Ibland aggressiva – frustrerade asylsökande patienter</a:t>
            </a:r>
          </a:p>
          <a:p>
            <a:r>
              <a:rPr lang="sv-SE" dirty="0" smtClean="0"/>
              <a:t>Avsaknad av verktyg, kunskap och resurser gör det svårt att kunna ställa frågor om psykisk ohälsa.</a:t>
            </a:r>
          </a:p>
          <a:p>
            <a:r>
              <a:rPr lang="sv-SE" dirty="0" smtClean="0"/>
              <a:t>Rädsla att jobba med psykisk ohälsa hos dessa patienter. Kan ses som för komplexa fall                 </a:t>
            </a:r>
            <a:r>
              <a:rPr lang="sv-SE" sz="1200" dirty="0" smtClean="0"/>
              <a:t>Socialstyrelsen  </a:t>
            </a:r>
            <a:r>
              <a:rPr lang="sv-SE" sz="1200" dirty="0"/>
              <a:t>(2016) Hälso- och sjukvård och tandvård till asylsökande och nyanlända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88" y="551656"/>
            <a:ext cx="174746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Sökmönster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Asylsökande lägre vårdkonsumtion men, när de söker gäller det främst akutvård</a:t>
            </a:r>
          </a:p>
          <a:p>
            <a:r>
              <a:rPr lang="sv-SE" dirty="0" smtClean="0"/>
              <a:t>Asylboenden långt från vården, bristfälliga boendemiljöer, familjesituation försvårar vårdkontakter</a:t>
            </a:r>
          </a:p>
          <a:p>
            <a:r>
              <a:rPr lang="sv-SE" dirty="0" smtClean="0"/>
              <a:t>Trolig underkonsumtion av psykiatrisk vård</a:t>
            </a:r>
          </a:p>
          <a:p>
            <a:r>
              <a:rPr lang="sv-SE" dirty="0" smtClean="0"/>
              <a:t>Nyanlända söker tandvård främst för akuta besvär.</a:t>
            </a:r>
          </a:p>
          <a:p>
            <a:r>
              <a:rPr lang="sv-SE" dirty="0" smtClean="0"/>
              <a:t>Att främst söka akut vård och tandvård minskar möjligheten att ta del av annan vård och förebyggande insatser.</a:t>
            </a:r>
          </a:p>
          <a:p>
            <a:pPr marL="0" indent="0">
              <a:buNone/>
            </a:pPr>
            <a:r>
              <a:rPr lang="sv-SE" sz="1200" dirty="0" smtClean="0"/>
              <a:t>                                                                                                                            Socialstyrelsen  </a:t>
            </a:r>
            <a:r>
              <a:rPr lang="sv-SE" sz="1200" dirty="0"/>
              <a:t>(2016) Hälso- och sjukvård och tandvård till asylsökande och nyanlända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Ovisshet och fruktan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Sjukligheten ökar med en allt längre väntetid på besked om asyl.</a:t>
            </a:r>
          </a:p>
          <a:p>
            <a:r>
              <a:rPr lang="sv-SE" dirty="0" smtClean="0"/>
              <a:t>Speciellt psykisk ohälsa</a:t>
            </a:r>
          </a:p>
          <a:p>
            <a:r>
              <a:rPr lang="sv-SE" dirty="0" smtClean="0"/>
              <a:t>Ångest och depression- premigration.</a:t>
            </a:r>
          </a:p>
          <a:p>
            <a:r>
              <a:rPr lang="sv-SE" dirty="0" smtClean="0"/>
              <a:t>Avslag på asylansökan största riskfaktorn för depression</a:t>
            </a:r>
          </a:p>
          <a:p>
            <a:r>
              <a:rPr lang="sv-SE" dirty="0" smtClean="0"/>
              <a:t>De kraftfullaste riskfaktorerna för psykisk ohälsa är postmigrationsfaktorer</a:t>
            </a:r>
          </a:p>
          <a:p>
            <a:r>
              <a:rPr lang="sv-SE" dirty="0" smtClean="0"/>
              <a:t>Inte minst diskriminering, marginalisering, exkludering  som påverkar både den psykiska hälsan och förmågan att finna sig till rätta i det nya </a:t>
            </a:r>
            <a:r>
              <a:rPr lang="sv-SE" smtClean="0"/>
              <a:t>landet.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359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1238</Words>
  <Application>Microsoft Office PowerPoint</Application>
  <PresentationFormat>Bredbild</PresentationFormat>
  <Paragraphs>231</Paragraphs>
  <Slides>28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Andalus</vt:lpstr>
      <vt:lpstr>Arial</vt:lpstr>
      <vt:lpstr>Calibri</vt:lpstr>
      <vt:lpstr>Calibri Light</vt:lpstr>
      <vt:lpstr>Noteworthy Bold</vt:lpstr>
      <vt:lpstr>Times New Roman</vt:lpstr>
      <vt:lpstr>Office-tema</vt:lpstr>
      <vt:lpstr>Asylprocessens påverkan på hälsan</vt:lpstr>
      <vt:lpstr>Asylsökande som siffror…</vt:lpstr>
      <vt:lpstr>Beskrivningar av migration och hälsa </vt:lpstr>
      <vt:lpstr>Hälsans förutsättningar </vt:lpstr>
      <vt:lpstr>Tillfällig lagstiftning och hälsa</vt:lpstr>
      <vt:lpstr>Ny i och för vården</vt:lpstr>
      <vt:lpstr>Vårdens möte med asylsökande</vt:lpstr>
      <vt:lpstr>Sökmönster</vt:lpstr>
      <vt:lpstr>Ovisshet och fruktan</vt:lpstr>
      <vt:lpstr>Människor som flytt</vt:lpstr>
      <vt:lpstr>Flera råd från forskningen</vt:lpstr>
      <vt:lpstr>PowerPoint-presentation</vt:lpstr>
      <vt:lpstr>Nyanländas beskrivning av ohälsa</vt:lpstr>
      <vt:lpstr>Migration och samband med diabetes</vt:lpstr>
      <vt:lpstr>Motion och hälsa</vt:lpstr>
      <vt:lpstr>Ekonomi och livssituation</vt:lpstr>
      <vt:lpstr>Ojämna villkor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Gemensamma utmaningar</vt:lpstr>
      <vt:lpstr>Migration -Hälsorisker och Friskfaktorer</vt:lpstr>
      <vt:lpstr>PowerPoint-presentation</vt:lpstr>
      <vt:lpstr>Så tråkigt, så sorgligt      nya möjligheter - härligt </vt:lpstr>
    </vt:vector>
  </TitlesOfParts>
  <Company>SLSO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och hälsa</dc:title>
  <dc:creator>Ann Johansson Olsson 381J</dc:creator>
  <cp:lastModifiedBy>Ann Johansson Olsson 381J</cp:lastModifiedBy>
  <cp:revision>198</cp:revision>
  <cp:lastPrinted>2017-09-18T11:46:32Z</cp:lastPrinted>
  <dcterms:created xsi:type="dcterms:W3CDTF">2017-08-07T08:39:58Z</dcterms:created>
  <dcterms:modified xsi:type="dcterms:W3CDTF">2018-03-12T06:16:44Z</dcterms:modified>
</cp:coreProperties>
</file>