
<file path=[Content_Types].xml><?xml version="1.0" encoding="utf-8"?>
<Types xmlns="http://schemas.openxmlformats.org/package/2006/content-types">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4439" r:id="rId2"/>
  </p:sldMasterIdLst>
  <p:notesMasterIdLst>
    <p:notesMasterId r:id="rId24"/>
  </p:notesMasterIdLst>
  <p:handoutMasterIdLst>
    <p:handoutMasterId r:id="rId25"/>
  </p:handoutMasterIdLst>
  <p:sldIdLst>
    <p:sldId id="366" r:id="rId3"/>
    <p:sldId id="346" r:id="rId4"/>
    <p:sldId id="392" r:id="rId5"/>
    <p:sldId id="403" r:id="rId6"/>
    <p:sldId id="390" r:id="rId7"/>
    <p:sldId id="391" r:id="rId8"/>
    <p:sldId id="404" r:id="rId9"/>
    <p:sldId id="402" r:id="rId10"/>
    <p:sldId id="396" r:id="rId11"/>
    <p:sldId id="394" r:id="rId12"/>
    <p:sldId id="399" r:id="rId13"/>
    <p:sldId id="395" r:id="rId14"/>
    <p:sldId id="400" r:id="rId15"/>
    <p:sldId id="397" r:id="rId16"/>
    <p:sldId id="401" r:id="rId17"/>
    <p:sldId id="398" r:id="rId18"/>
    <p:sldId id="406" r:id="rId19"/>
    <p:sldId id="388" r:id="rId20"/>
    <p:sldId id="405" r:id="rId21"/>
    <p:sldId id="364" r:id="rId22"/>
    <p:sldId id="365" r:id="rId23"/>
  </p:sldIdLst>
  <p:sldSz cx="9144000" cy="6858000" type="screen4x3"/>
  <p:notesSz cx="6797675" cy="9926638"/>
  <p:defaultTextStyle>
    <a:defPPr>
      <a:defRPr lang="sv-SE"/>
    </a:defPPr>
    <a:lvl1pPr algn="l" rtl="0" eaLnBrk="0" fontAlgn="base" hangingPunct="0">
      <a:spcBef>
        <a:spcPct val="0"/>
      </a:spcBef>
      <a:spcAft>
        <a:spcPct val="0"/>
      </a:spcAft>
      <a:defRPr sz="1400" kern="1200">
        <a:solidFill>
          <a:schemeClr val="bg1"/>
        </a:solidFill>
        <a:latin typeface="Verdana" pitchFamily="34" charset="0"/>
        <a:ea typeface="+mn-ea"/>
        <a:cs typeface="+mn-cs"/>
      </a:defRPr>
    </a:lvl1pPr>
    <a:lvl2pPr marL="457200" algn="l" rtl="0" eaLnBrk="0" fontAlgn="base" hangingPunct="0">
      <a:spcBef>
        <a:spcPct val="0"/>
      </a:spcBef>
      <a:spcAft>
        <a:spcPct val="0"/>
      </a:spcAft>
      <a:defRPr sz="1400" kern="1200">
        <a:solidFill>
          <a:schemeClr val="bg1"/>
        </a:solidFill>
        <a:latin typeface="Verdana" pitchFamily="34" charset="0"/>
        <a:ea typeface="+mn-ea"/>
        <a:cs typeface="+mn-cs"/>
      </a:defRPr>
    </a:lvl2pPr>
    <a:lvl3pPr marL="914400" algn="l" rtl="0" eaLnBrk="0" fontAlgn="base" hangingPunct="0">
      <a:spcBef>
        <a:spcPct val="0"/>
      </a:spcBef>
      <a:spcAft>
        <a:spcPct val="0"/>
      </a:spcAft>
      <a:defRPr sz="1400" kern="1200">
        <a:solidFill>
          <a:schemeClr val="bg1"/>
        </a:solidFill>
        <a:latin typeface="Verdana" pitchFamily="34" charset="0"/>
        <a:ea typeface="+mn-ea"/>
        <a:cs typeface="+mn-cs"/>
      </a:defRPr>
    </a:lvl3pPr>
    <a:lvl4pPr marL="1371600" algn="l" rtl="0" eaLnBrk="0" fontAlgn="base" hangingPunct="0">
      <a:spcBef>
        <a:spcPct val="0"/>
      </a:spcBef>
      <a:spcAft>
        <a:spcPct val="0"/>
      </a:spcAft>
      <a:defRPr sz="1400" kern="1200">
        <a:solidFill>
          <a:schemeClr val="bg1"/>
        </a:solidFill>
        <a:latin typeface="Verdana" pitchFamily="34" charset="0"/>
        <a:ea typeface="+mn-ea"/>
        <a:cs typeface="+mn-cs"/>
      </a:defRPr>
    </a:lvl4pPr>
    <a:lvl5pPr marL="1828800" algn="l" rtl="0" eaLnBrk="0" fontAlgn="base" hangingPunct="0">
      <a:spcBef>
        <a:spcPct val="0"/>
      </a:spcBef>
      <a:spcAft>
        <a:spcPct val="0"/>
      </a:spcAft>
      <a:defRPr sz="1400" kern="1200">
        <a:solidFill>
          <a:schemeClr val="bg1"/>
        </a:solidFill>
        <a:latin typeface="Verdana" pitchFamily="34" charset="0"/>
        <a:ea typeface="+mn-ea"/>
        <a:cs typeface="+mn-cs"/>
      </a:defRPr>
    </a:lvl5pPr>
    <a:lvl6pPr marL="2286000" algn="l" defTabSz="914400" rtl="0" eaLnBrk="1" latinLnBrk="0" hangingPunct="1">
      <a:defRPr sz="1400" kern="1200">
        <a:solidFill>
          <a:schemeClr val="bg1"/>
        </a:solidFill>
        <a:latin typeface="Verdana" pitchFamily="34" charset="0"/>
        <a:ea typeface="+mn-ea"/>
        <a:cs typeface="+mn-cs"/>
      </a:defRPr>
    </a:lvl6pPr>
    <a:lvl7pPr marL="2743200" algn="l" defTabSz="914400" rtl="0" eaLnBrk="1" latinLnBrk="0" hangingPunct="1">
      <a:defRPr sz="1400" kern="1200">
        <a:solidFill>
          <a:schemeClr val="bg1"/>
        </a:solidFill>
        <a:latin typeface="Verdana" pitchFamily="34" charset="0"/>
        <a:ea typeface="+mn-ea"/>
        <a:cs typeface="+mn-cs"/>
      </a:defRPr>
    </a:lvl7pPr>
    <a:lvl8pPr marL="3200400" algn="l" defTabSz="914400" rtl="0" eaLnBrk="1" latinLnBrk="0" hangingPunct="1">
      <a:defRPr sz="1400" kern="1200">
        <a:solidFill>
          <a:schemeClr val="bg1"/>
        </a:solidFill>
        <a:latin typeface="Verdana" pitchFamily="34" charset="0"/>
        <a:ea typeface="+mn-ea"/>
        <a:cs typeface="+mn-cs"/>
      </a:defRPr>
    </a:lvl8pPr>
    <a:lvl9pPr marL="3657600" algn="l" defTabSz="914400" rtl="0" eaLnBrk="1" latinLnBrk="0" hangingPunct="1">
      <a:defRPr sz="1400" kern="1200">
        <a:solidFill>
          <a:schemeClr val="bg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71C"/>
    <a:srgbClr val="E20076"/>
    <a:srgbClr val="B30538"/>
    <a:srgbClr val="2525EF"/>
    <a:srgbClr val="CDBFAF"/>
    <a:srgbClr val="7A2900"/>
    <a:srgbClr val="D7CCBF"/>
    <a:srgbClr val="F3F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50" autoAdjust="0"/>
  </p:normalViewPr>
  <p:slideViewPr>
    <p:cSldViewPr snapToGrid="0">
      <p:cViewPr varScale="1">
        <p:scale>
          <a:sx n="111" d="100"/>
          <a:sy n="111" d="100"/>
        </p:scale>
        <p:origin x="1038" y="132"/>
      </p:cViewPr>
      <p:guideLst>
        <p:guide orient="horz" pos="2160"/>
        <p:guide pos="2880"/>
      </p:guideLst>
    </p:cSldViewPr>
  </p:slideViewPr>
  <p:outlineViewPr>
    <p:cViewPr>
      <p:scale>
        <a:sx n="33" d="100"/>
        <a:sy n="33" d="100"/>
      </p:scale>
      <p:origin x="0" y="-13392"/>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0" d="100"/>
          <a:sy n="60" d="100"/>
        </p:scale>
        <p:origin x="3274" y="5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8" y="3"/>
            <a:ext cx="2946351" cy="494509"/>
          </a:xfrm>
          <a:prstGeom prst="rect">
            <a:avLst/>
          </a:prstGeom>
        </p:spPr>
        <p:txBody>
          <a:bodyPr vert="horz" lIns="88221" tIns="44111" rIns="88221" bIns="44111" rtlCol="0"/>
          <a:lstStyle>
            <a:lvl1pPr algn="l" eaLnBrk="1" hangingPunct="1">
              <a:defRPr sz="1200"/>
            </a:lvl1pPr>
          </a:lstStyle>
          <a:p>
            <a:pPr>
              <a:defRPr/>
            </a:pPr>
            <a:endParaRPr lang="sv-SE"/>
          </a:p>
        </p:txBody>
      </p:sp>
      <p:sp>
        <p:nvSpPr>
          <p:cNvPr id="3" name="Platshållare för datum 2"/>
          <p:cNvSpPr>
            <a:spLocks noGrp="1"/>
          </p:cNvSpPr>
          <p:nvPr>
            <p:ph type="dt" sz="quarter" idx="1"/>
          </p:nvPr>
        </p:nvSpPr>
        <p:spPr>
          <a:xfrm>
            <a:off x="3849736" y="3"/>
            <a:ext cx="2946351" cy="494509"/>
          </a:xfrm>
          <a:prstGeom prst="rect">
            <a:avLst/>
          </a:prstGeom>
        </p:spPr>
        <p:txBody>
          <a:bodyPr vert="horz" lIns="88221" tIns="44111" rIns="88221" bIns="44111" rtlCol="0"/>
          <a:lstStyle>
            <a:lvl1pPr algn="r" eaLnBrk="1" hangingPunct="1">
              <a:defRPr sz="1200"/>
            </a:lvl1pPr>
          </a:lstStyle>
          <a:p>
            <a:pPr>
              <a:defRPr/>
            </a:pPr>
            <a:fld id="{55DAD284-5110-466A-A189-F6B3C1E26896}" type="datetimeFigureOut">
              <a:rPr lang="sv-SE"/>
              <a:pPr>
                <a:defRPr/>
              </a:pPr>
              <a:t>2018-02-20</a:t>
            </a:fld>
            <a:endParaRPr lang="sv-SE"/>
          </a:p>
        </p:txBody>
      </p:sp>
      <p:sp>
        <p:nvSpPr>
          <p:cNvPr id="4" name="Platshållare för sidfot 3"/>
          <p:cNvSpPr>
            <a:spLocks noGrp="1"/>
          </p:cNvSpPr>
          <p:nvPr>
            <p:ph type="ftr" sz="quarter" idx="2"/>
          </p:nvPr>
        </p:nvSpPr>
        <p:spPr>
          <a:xfrm>
            <a:off x="8" y="9428964"/>
            <a:ext cx="2946351" cy="496094"/>
          </a:xfrm>
          <a:prstGeom prst="rect">
            <a:avLst/>
          </a:prstGeom>
        </p:spPr>
        <p:txBody>
          <a:bodyPr vert="horz" lIns="88221" tIns="44111" rIns="88221" bIns="44111" rtlCol="0" anchor="b"/>
          <a:lstStyle>
            <a:lvl1pPr algn="l" eaLnBrk="1" hangingPunct="1">
              <a:defRPr sz="1200"/>
            </a:lvl1pPr>
          </a:lstStyle>
          <a:p>
            <a:pPr>
              <a:defRPr/>
            </a:pPr>
            <a:endParaRPr lang="sv-SE"/>
          </a:p>
        </p:txBody>
      </p:sp>
      <p:sp>
        <p:nvSpPr>
          <p:cNvPr id="5" name="Platshållare för bildnummer 4"/>
          <p:cNvSpPr>
            <a:spLocks noGrp="1"/>
          </p:cNvSpPr>
          <p:nvPr>
            <p:ph type="sldNum" sz="quarter" idx="3"/>
          </p:nvPr>
        </p:nvSpPr>
        <p:spPr>
          <a:xfrm>
            <a:off x="3849736" y="9428964"/>
            <a:ext cx="2946351" cy="496094"/>
          </a:xfrm>
          <a:prstGeom prst="rect">
            <a:avLst/>
          </a:prstGeom>
        </p:spPr>
        <p:txBody>
          <a:bodyPr vert="horz" wrap="square" lIns="88221" tIns="44111" rIns="88221" bIns="44111" numCol="1" anchor="b" anchorCtr="0" compatLnSpc="1">
            <a:prstTxWarp prst="textNoShape">
              <a:avLst/>
            </a:prstTxWarp>
          </a:bodyPr>
          <a:lstStyle>
            <a:lvl1pPr algn="r" eaLnBrk="1" hangingPunct="1">
              <a:defRPr sz="1200"/>
            </a:lvl1pPr>
          </a:lstStyle>
          <a:p>
            <a:pPr>
              <a:defRPr/>
            </a:pPr>
            <a:fld id="{01BE27B7-64EF-47C8-9292-579000952609}"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3T12:53:43.3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12918 10497,'0'0,"40"0,0-20,19 20,1 0,-1 0,-19-20,0 20,-21 0,21 0,-40 0,20 0,-20 0,20-19,0 19,0 0,-1 0,1 0,20 0,0 0,-1 0,1 0,0 0,19 0,-19 0,0 0,-21 0,1 0,-20 0,20 0,0 0,-20-20,0 20,20 0,-20 0,20 0,-1 0,-19 0,20 0,0 0,0 0,0 0,0 0,0 0,-1 0,1 0,0 0,-20 0,20 0,0 0,0 0,-20 0,39 0,-39 0,40 20,-20-20,0 0,0 0,-1 0,1 0,-20 19,20-19,-20 0,20 0,0 0,-20 0,20 0,-20 0,19 0,-19 0,20 0,0 0,20 0,-40 0,20 0,19 0,-39 0,40 20,0 0,-20-20,-1 0,1 0,-20 0,20 0,0 0,0 0,-20 0,20 0,-1 0,-19 0,20 0,-20 0,20 0,0 0,0 0,-20 0,0 0,20 0,-1 0,-19 0,20 0,-20 0,20 0</inkml:trace>
</inkml:ink>
</file>

<file path=ppt/ink/ink10.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3T12:53:46.5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12958 11152,'40'0,"19"-20,40 20,-19 0,-1 0,40 0,-20 0,-19 0,-1 0,-19 0,-21 0,1 0,-20 0,20 0,-40 0,19 0,-19 0,40 0,-40 0,20 0,20 0,-20 0,19 0,1 0,19 0,-19 0,-20 0,0 0,20 0,-1 0,1 0,-20 0,19 0,-39 0,20 0,0 20,0-20,20 0,-21 0,21 0,-20 0,0 0,0 0,19 0,-19 0,0 0,0 0,-20 0,40 0,-40 0,39 0,-39 0,20 0,-20 0,40 0,-40 0,20 0,-1 0,1 0,0 0,-20 0,20 0,0 0,-20 0,20 0,-20 0,20 0,-1 0,-19 0,20 0,20 0,-40 0,20 0,0 0</inkml:trace>
</inkml:ink>
</file>

<file path=ppt/ink/ink11.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4T15:49:25.78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17006 10497,'0'0,"0"0,0 0,20 0,-20 0,20 0,0 0,-1-20,1 20,0 0,20 0,-20-20,19 60,1-40,-20 0,20 20,-1-20,1 0,-20 0,0 0,19 0,-19 0,20 0,-40 0,20 0,-20 20,39-20,-39 79,20-59,0 20,0-40,0 0,19 0,1 0,0 0,0 0,-21 0,21 0,-20 0,-20 0,20 20,-20-20,20 0,-1 19,-19-19,20 0,-20 0,20 0,0 0,20 0,-20 0,19 0,-19 0,20 0,-40 40,39-40,-19 0,0 0,-20 0,20 0,-20 0,20 0,0 0,-20 0,19-20,1 20,-20 0,20 0</inkml:trace>
</inkml:ink>
</file>

<file path=ppt/ink/ink12.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4T15:49:29.00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19050 10477,'0'0,"0"0,-20 0,0 0,-19 0,19 0,-40 40,21-40,-1 0,0 0,20 0,0 0,-19 0,19 0,0 0,-20 0,40 0,-19 0,-21 0,40 0,-40 0,20 0,1 0,-21 0,20 0,-20 20,1-20,19 0,0 0,0 0,0 0,0 0,20 0,-19 0,19 0,-20 0,0 0,0 0,20 0,-40 0,21 0,-1-20,0 20,0 0,20 0,-20 0,20 0,0 0,-20 0,20 0,-39-20,39 20,-20 0,20 0,-20-20,0 0,0 20,0 0,20 0,-19 0,19 0,-20 0,20 0,0 0,-20-19,0 19,20 0,-20 0,0-20,0 20,20 0,0-20,-19 20,19 0,-20 0,0-20,20 20,-20 0,20 0,-20 0,20 0,-20 0,1 0,19 0,-20 0,20 0,-20 0,20 0,-20 0,0 0,20 0,-20 0,20 0,-20 0,1 0,19 0,-20 0,20 0,-20 0,20 0,-20 0,0 0,0 20,1-20,-1 0,20 20,-20-20,0 0,20 0,0 0,-20 0,20 0,-20 0,20 0,0 20,-19-20,-1 0,20 0,-20 0,20 0,-20 19,0-19,20 0,0 0,-20 0,20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3T12:53:46.5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12958 11152,'40'0,"19"-20,40 20,-19 0,-1 0,40 0,-20 0,-19 0,-1 0,-19 0,-21 0,1 0,-20 0,20 0,-40 0,19 0,-19 0,40 0,-40 0,20 0,20 0,-20 0,19 0,1 0,19 0,-19 0,-20 0,0 0,20 0,-1 0,1 0,-20 0,19 0,-39 0,20 0,0 20,0-20,20 0,-21 0,21 0,-20 0,0 0,0 0,19 0,-19 0,0 0,0 0,-20 0,40 0,-40 0,39 0,-39 0,20 0,-20 0,40 0,-40 0,20 0,-1 0,1 0,0 0,-20 0,20 0,0 0,-20 0,20 0,-20 0,20 0,-1 0,-19 0,20 0,20 0,-40 0,20 0,0 0</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4T15:49:25.78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17006 10497,'0'0,"0"0,0 0,20 0,-20 0,20 0,0 0,-1-20,1 20,0 0,20 0,-20-20,19 60,1-40,-20 0,20 20,-1-20,1 0,-20 0,0 0,19 0,-19 0,20 0,-40 0,20 0,-20 20,39-20,-39 79,20-59,0 20,0-40,0 0,19 0,1 0,0 0,0 0,-21 0,21 0,-20 0,-20 0,20 20,-20-20,20 0,-1 19,-19-19,20 0,-20 0,20 0,0 0,20 0,-20 0,19 0,-19 0,20 0,-40 40,39-40,-19 0,0 0,-20 0,20 0,-20 0,20 0,0 0,-20 0,19-20,1 20,-20 0,20 0</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4T15:49:29.00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19050 10477,'0'0,"0"0,-20 0,0 0,-19 0,19 0,-40 40,21-40,-1 0,0 0,20 0,0 0,-19 0,19 0,0 0,-20 0,40 0,-19 0,-21 0,40 0,-40 0,20 0,1 0,-21 0,20 0,-20 20,1-20,19 0,0 0,0 0,0 0,0 0,20 0,-19 0,19 0,-20 0,0 0,0 0,20 0,-40 0,21 0,-1-20,0 20,0 0,20 0,-20 0,20 0,0 0,-20 0,20 0,-39-20,39 20,-20 0,20 0,-20-20,0 0,0 20,0 0,20 0,-19 0,19 0,-20 0,20 0,0 0,-20-19,0 19,20 0,-20 0,0-20,0 20,20 0,0-20,-19 20,19 0,-20 0,0-20,20 20,-20 0,20 0,-20 0,20 0,-20 0,1 0,19 0,-20 0,20 0,-20 0,20 0,-20 0,0 0,20 0,-20 0,20 0,-20 0,1 0,19 0,-20 0,20 0,-20 0,20 0,-20 0,0 0,0 20,1-20,-1 0,20 20,-20-20,0 0,20 0,0 0,-20 0,20 0,-20 0,20 0,0 20,-19-20,-1 0,20 0,-20 0,20 0,-20 19,0-19,20 0,0 0,-20 0,20 0</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3T12:53:43.3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12918 10497,'0'0,"40"0,0-20,19 20,1 0,-1 0,-19-20,0 20,-21 0,21 0,-40 0,20 0,-20 0,20-19,0 19,0 0,-1 0,1 0,20 0,0 0,-1 0,1 0,0 0,19 0,-19 0,0 0,-21 0,1 0,-20 0,20 0,0 0,-20-20,0 20,20 0,-20 0,20 0,-1 0,-19 0,20 0,0 0,0 0,0 0,0 0,0 0,-1 0,1 0,0 0,-20 0,20 0,0 0,0 0,-20 0,39 0,-39 0,40 20,-20-20,0 0,0 0,-1 0,1 0,-20 19,20-19,-20 0,20 0,0 0,-20 0,20 0,-20 0,19 0,-19 0,20 0,0 0,20 0,-40 0,20 0,19 0,-39 0,40 20,0 0,-20-20,-1 0,1 0,-20 0,20 0,0 0,0 0,-20 0,20 0,-1 0,-19 0,20 0,-20 0,20 0,0 0,0 0,-20 0,0 0,20 0,-1 0,-19 0,20 0,-20 0,20 0</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3T12:53:46.5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12958 11152,'40'0,"19"-20,40 20,-19 0,-1 0,40 0,-20 0,-19 0,-1 0,-19 0,-21 0,1 0,-20 0,20 0,-40 0,19 0,-19 0,40 0,-40 0,20 0,20 0,-20 0,19 0,1 0,19 0,-19 0,-20 0,0 0,20 0,-1 0,1 0,-20 0,19 0,-39 0,20 0,0 20,0-20,20 0,-21 0,21 0,-20 0,0 0,0 0,19 0,-19 0,0 0,0 0,-20 0,40 0,-40 0,39 0,-39 0,20 0,-20 0,40 0,-40 0,20 0,-1 0,1 0,0 0,-20 0,20 0,0 0,-20 0,20 0,-20 0,20 0,-1 0,-19 0,20 0,20 0,-40 0,20 0,0 0</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4T15:49:25.78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17006 10497,'0'0,"0"0,0 0,20 0,-20 0,20 0,0 0,-1-20,1 20,0 0,20 0,-20-20,19 60,1-40,-20 0,20 20,-1-20,1 0,-20 0,0 0,19 0,-19 0,20 0,-40 0,20 0,-20 20,39-20,-39 79,20-59,0 20,0-40,0 0,19 0,1 0,0 0,0 0,-21 0,21 0,-20 0,-20 0,20 20,-20-20,20 0,-1 19,-19-19,20 0,-20 0,20 0,0 0,20 0,-20 0,19 0,-19 0,20 0,-40 40,39-40,-19 0,0 0,-20 0,20 0,-20 0,20 0,0 0,-20 0,19-20,1 20,-20 0,20 0</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4T15:49:29.00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19050 10477,'0'0,"0"0,-20 0,0 0,-19 0,19 0,-40 40,21-40,-1 0,0 0,20 0,0 0,-19 0,19 0,0 0,-20 0,40 0,-19 0,-21 0,40 0,-40 0,20 0,1 0,-21 0,20 0,-20 20,1-20,19 0,0 0,0 0,0 0,0 0,20 0,-19 0,19 0,-20 0,0 0,0 0,20 0,-40 0,21 0,-1-20,0 20,0 0,20 0,-20 0,20 0,0 0,-20 0,20 0,-39-20,39 20,-20 0,20 0,-20-20,0 0,0 20,0 0,20 0,-19 0,19 0,-20 0,20 0,0 0,-20-19,0 19,20 0,-20 0,0-20,0 20,20 0,0-20,-19 20,19 0,-20 0,0-20,20 20,-20 0,20 0,-20 0,20 0,-20 0,1 0,19 0,-20 0,20 0,-20 0,20 0,-20 0,0 0,20 0,-20 0,20 0,-20 0,1 0,19 0,-20 0,20 0,-20 0,20 0,-20 0,0 0,0 20,1-20,-1 0,20 20,-20-20,0 0,20 0,0 0,-20 0,20 0,-20 0,20 0,0 20,-19-20,-1 0,20 0,-20 0,20 0,-20 19,0-19,20 0,0 0,-20 0,20 0</inkml:trace>
</inkml:ink>
</file>

<file path=ppt/ink/ink9.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7-01-23T12:53:43.3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12918 10497,'0'0,"40"0,0-20,19 20,1 0,-1 0,-19-20,0 20,-21 0,21 0,-40 0,20 0,-20 0,20-19,0 19,0 0,-1 0,1 0,20 0,0 0,-1 0,1 0,0 0,19 0,-19 0,0 0,-21 0,1 0,-20 0,20 0,0 0,-20-20,0 20,20 0,-20 0,20 0,-1 0,-19 0,20 0,0 0,0 0,0 0,0 0,0 0,-1 0,1 0,0 0,-20 0,20 0,0 0,0 0,-20 0,39 0,-39 0,40 20,-20-20,0 0,0 0,-1 0,1 0,-20 19,20-19,-20 0,20 0,0 0,-20 0,20 0,-20 0,19 0,-19 0,20 0,0 0,20 0,-40 0,20 0,19 0,-39 0,40 20,0 0,-20-20,-1 0,1 0,-20 0,20 0,0 0,0 0,-20 0,20 0,-1 0,-19 0,20 0,-20 0,20 0,0 0,0 0,-20 0,0 0,20 0,-1 0,-19 0,20 0,-20 0,20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8" y="3"/>
            <a:ext cx="2946351" cy="494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t" anchorCtr="0" compatLnSpc="1">
            <a:prstTxWarp prst="textNoShape">
              <a:avLst/>
            </a:prstTxWarp>
          </a:bodyPr>
          <a:lstStyle>
            <a:lvl1pPr algn="l" defTabSz="955731" eaLnBrk="1" hangingPunct="1">
              <a:defRPr sz="1300">
                <a:solidFill>
                  <a:schemeClr val="tx1"/>
                </a:solidFill>
                <a:latin typeface="Arial" charset="0"/>
              </a:defRPr>
            </a:lvl1pPr>
          </a:lstStyle>
          <a:p>
            <a:pPr>
              <a:defRPr/>
            </a:pPr>
            <a:endParaRPr lang="sv-SE" altLang="sv-SE"/>
          </a:p>
        </p:txBody>
      </p:sp>
      <p:sp>
        <p:nvSpPr>
          <p:cNvPr id="20483" name="Rectangle 3"/>
          <p:cNvSpPr>
            <a:spLocks noGrp="1" noChangeArrowheads="1"/>
          </p:cNvSpPr>
          <p:nvPr>
            <p:ph type="dt" idx="1"/>
          </p:nvPr>
        </p:nvSpPr>
        <p:spPr bwMode="auto">
          <a:xfrm>
            <a:off x="3849736" y="3"/>
            <a:ext cx="2946351" cy="494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t" anchorCtr="0" compatLnSpc="1">
            <a:prstTxWarp prst="textNoShape">
              <a:avLst/>
            </a:prstTxWarp>
          </a:bodyPr>
          <a:lstStyle>
            <a:lvl1pPr algn="r" defTabSz="955731" eaLnBrk="1" hangingPunct="1">
              <a:defRPr sz="1300">
                <a:solidFill>
                  <a:schemeClr val="tx1"/>
                </a:solidFill>
                <a:latin typeface="Arial" charset="0"/>
              </a:defRPr>
            </a:lvl1pPr>
          </a:lstStyle>
          <a:p>
            <a:pPr>
              <a:defRPr/>
            </a:pPr>
            <a:endParaRPr lang="sv-SE" altLang="sv-SE"/>
          </a:p>
        </p:txBody>
      </p:sp>
      <p:sp>
        <p:nvSpPr>
          <p:cNvPr id="34820"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679935" y="4715274"/>
            <a:ext cx="5437821" cy="4466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t" anchorCtr="0" compatLnSpc="1">
            <a:prstTxWarp prst="textNoShape">
              <a:avLst/>
            </a:prstTxWarp>
          </a:bodyPr>
          <a:lstStyle/>
          <a:p>
            <a:pPr lvl="0"/>
            <a:r>
              <a:rPr lang="sv-SE" altLang="sv-SE" noProof="0"/>
              <a:t>Klicka här för att ändra format på bakgrundstexten</a:t>
            </a:r>
          </a:p>
          <a:p>
            <a:pPr lvl="1"/>
            <a:r>
              <a:rPr lang="sv-SE" altLang="sv-SE" noProof="0"/>
              <a:t>Nivå två</a:t>
            </a:r>
          </a:p>
          <a:p>
            <a:pPr lvl="2"/>
            <a:r>
              <a:rPr lang="sv-SE" altLang="sv-SE" noProof="0"/>
              <a:t>Nivå tre</a:t>
            </a:r>
          </a:p>
          <a:p>
            <a:pPr lvl="3"/>
            <a:r>
              <a:rPr lang="sv-SE" altLang="sv-SE" noProof="0"/>
              <a:t>Nivå fyra</a:t>
            </a:r>
          </a:p>
          <a:p>
            <a:pPr lvl="4"/>
            <a:r>
              <a:rPr lang="sv-SE" altLang="sv-SE" noProof="0"/>
              <a:t>Nivå fem</a:t>
            </a:r>
          </a:p>
        </p:txBody>
      </p:sp>
      <p:sp>
        <p:nvSpPr>
          <p:cNvPr id="20486" name="Rectangle 6"/>
          <p:cNvSpPr>
            <a:spLocks noGrp="1" noChangeArrowheads="1"/>
          </p:cNvSpPr>
          <p:nvPr>
            <p:ph type="ftr" sz="quarter" idx="4"/>
          </p:nvPr>
        </p:nvSpPr>
        <p:spPr bwMode="auto">
          <a:xfrm>
            <a:off x="8" y="9428964"/>
            <a:ext cx="2946351" cy="496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b" anchorCtr="0" compatLnSpc="1">
            <a:prstTxWarp prst="textNoShape">
              <a:avLst/>
            </a:prstTxWarp>
          </a:bodyPr>
          <a:lstStyle>
            <a:lvl1pPr algn="l" defTabSz="955731" eaLnBrk="1" hangingPunct="1">
              <a:defRPr sz="1300">
                <a:solidFill>
                  <a:schemeClr val="tx1"/>
                </a:solidFill>
                <a:latin typeface="Arial" charset="0"/>
              </a:defRPr>
            </a:lvl1pPr>
          </a:lstStyle>
          <a:p>
            <a:pPr>
              <a:defRPr/>
            </a:pPr>
            <a:endParaRPr lang="sv-SE" altLang="sv-SE"/>
          </a:p>
        </p:txBody>
      </p:sp>
      <p:sp>
        <p:nvSpPr>
          <p:cNvPr id="20487" name="Rectangle 7"/>
          <p:cNvSpPr>
            <a:spLocks noGrp="1" noChangeArrowheads="1"/>
          </p:cNvSpPr>
          <p:nvPr>
            <p:ph type="sldNum" sz="quarter" idx="5"/>
          </p:nvPr>
        </p:nvSpPr>
        <p:spPr bwMode="auto">
          <a:xfrm>
            <a:off x="3849736" y="9428964"/>
            <a:ext cx="2946351" cy="496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1" rIns="95562" bIns="47781" numCol="1" anchor="b" anchorCtr="0" compatLnSpc="1">
            <a:prstTxWarp prst="textNoShape">
              <a:avLst/>
            </a:prstTxWarp>
          </a:bodyPr>
          <a:lstStyle>
            <a:lvl1pPr algn="r" defTabSz="955675" eaLnBrk="1" hangingPunct="1">
              <a:defRPr sz="1300">
                <a:solidFill>
                  <a:schemeClr val="tx1"/>
                </a:solidFill>
                <a:latin typeface="Arial" charset="0"/>
              </a:defRPr>
            </a:lvl1pPr>
          </a:lstStyle>
          <a:p>
            <a:pPr>
              <a:defRPr/>
            </a:pPr>
            <a:fld id="{DE96C57F-96FB-4637-85BC-C005B6271C67}"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a:defRPr/>
            </a:pPr>
            <a:fld id="{DE96C57F-96FB-4637-85BC-C005B6271C67}" type="slidenum">
              <a:rPr lang="sv-SE" altLang="sv-SE" smtClean="0"/>
              <a:pPr>
                <a:defRPr/>
              </a:pPr>
              <a:t>5</a:t>
            </a:fld>
            <a:endParaRPr lang="sv-SE" altLang="sv-SE"/>
          </a:p>
        </p:txBody>
      </p:sp>
    </p:spTree>
    <p:extLst>
      <p:ext uri="{BB962C8B-B14F-4D97-AF65-F5344CB8AC3E}">
        <p14:creationId xmlns:p14="http://schemas.microsoft.com/office/powerpoint/2010/main" val="20593378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4" name="Line 19"/>
          <p:cNvSpPr>
            <a:spLocks noChangeShapeType="1"/>
          </p:cNvSpPr>
          <p:nvPr userDrawn="1"/>
        </p:nvSpPr>
        <p:spPr bwMode="auto">
          <a:xfrm flipV="1">
            <a:off x="1646238" y="4378325"/>
            <a:ext cx="3281362" cy="119063"/>
          </a:xfrm>
          <a:prstGeom prst="line">
            <a:avLst/>
          </a:prstGeom>
          <a:noFill/>
          <a:ln w="9525">
            <a:noFill/>
            <a:round/>
            <a:headEnd/>
            <a:tailEnd/>
          </a:ln>
          <a:effectLst/>
        </p:spPr>
        <p:txBody>
          <a:bodyPr wrap="none" anchor="ctr">
            <a:spAutoFit/>
          </a:bodyPr>
          <a:lstStyle/>
          <a:p>
            <a:endParaRPr lang="sv-SE"/>
          </a:p>
        </p:txBody>
      </p:sp>
      <p:pic>
        <p:nvPicPr>
          <p:cNvPr id="5" name="Picture 21" descr="SLL_Barn_ungdpsyk_1_cmyk"/>
          <p:cNvPicPr>
            <a:picLocks noChangeAspect="1" noChangeArrowheads="1"/>
          </p:cNvPicPr>
          <p:nvPr userDrawn="1"/>
        </p:nvPicPr>
        <p:blipFill>
          <a:blip r:embed="rId2"/>
          <a:srcRect/>
          <a:stretch>
            <a:fillRect/>
          </a:stretch>
        </p:blipFill>
        <p:spPr bwMode="auto">
          <a:xfrm>
            <a:off x="6292850" y="6272213"/>
            <a:ext cx="2516188" cy="492125"/>
          </a:xfrm>
          <a:prstGeom prst="rect">
            <a:avLst/>
          </a:prstGeom>
          <a:noFill/>
          <a:ln w="9525">
            <a:noFill/>
            <a:miter lim="800000"/>
            <a:headEnd/>
            <a:tailEnd/>
          </a:ln>
        </p:spPr>
      </p:pic>
      <p:sp>
        <p:nvSpPr>
          <p:cNvPr id="6" name="Text Box 22"/>
          <p:cNvSpPr txBox="1">
            <a:spLocks noChangeArrowheads="1"/>
          </p:cNvSpPr>
          <p:nvPr userDrawn="1"/>
        </p:nvSpPr>
        <p:spPr bwMode="auto">
          <a:xfrm>
            <a:off x="1004888" y="6346825"/>
            <a:ext cx="3741737"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74B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bg1"/>
                </a:solidFill>
                <a:latin typeface="Verdana" pitchFamily="34" charset="0"/>
              </a:defRPr>
            </a:lvl1pPr>
            <a:lvl2pPr marL="742950" indent="-285750" eaLnBrk="0" hangingPunct="0">
              <a:defRPr sz="1400">
                <a:solidFill>
                  <a:schemeClr val="bg1"/>
                </a:solidFill>
                <a:latin typeface="Verdana" pitchFamily="34" charset="0"/>
              </a:defRPr>
            </a:lvl2pPr>
            <a:lvl3pPr marL="1143000" indent="-228600" eaLnBrk="0" hangingPunct="0">
              <a:defRPr sz="1400">
                <a:solidFill>
                  <a:schemeClr val="bg1"/>
                </a:solidFill>
                <a:latin typeface="Verdana" pitchFamily="34" charset="0"/>
              </a:defRPr>
            </a:lvl3pPr>
            <a:lvl4pPr marL="1600200" indent="-228600" eaLnBrk="0" hangingPunct="0">
              <a:defRPr sz="1400">
                <a:solidFill>
                  <a:schemeClr val="bg1"/>
                </a:solidFill>
                <a:latin typeface="Verdana" pitchFamily="34" charset="0"/>
              </a:defRPr>
            </a:lvl4pPr>
            <a:lvl5pPr marL="2057400" indent="-228600" eaLnBrk="0" hangingPunct="0">
              <a:defRPr sz="1400">
                <a:solidFill>
                  <a:schemeClr val="bg1"/>
                </a:solidFill>
                <a:latin typeface="Verdana" pitchFamily="34" charset="0"/>
              </a:defRPr>
            </a:lvl5pPr>
            <a:lvl6pPr marL="2514600" indent="-228600" algn="ctr" eaLnBrk="0" fontAlgn="base" hangingPunct="0">
              <a:spcBef>
                <a:spcPct val="0"/>
              </a:spcBef>
              <a:spcAft>
                <a:spcPct val="0"/>
              </a:spcAft>
              <a:defRPr sz="1400">
                <a:solidFill>
                  <a:schemeClr val="bg1"/>
                </a:solidFill>
                <a:latin typeface="Verdana" pitchFamily="34" charset="0"/>
              </a:defRPr>
            </a:lvl6pPr>
            <a:lvl7pPr marL="2971800" indent="-228600" algn="ctr" eaLnBrk="0" fontAlgn="base" hangingPunct="0">
              <a:spcBef>
                <a:spcPct val="0"/>
              </a:spcBef>
              <a:spcAft>
                <a:spcPct val="0"/>
              </a:spcAft>
              <a:defRPr sz="1400">
                <a:solidFill>
                  <a:schemeClr val="bg1"/>
                </a:solidFill>
                <a:latin typeface="Verdana" pitchFamily="34" charset="0"/>
              </a:defRPr>
            </a:lvl7pPr>
            <a:lvl8pPr marL="3429000" indent="-228600" algn="ctr" eaLnBrk="0" fontAlgn="base" hangingPunct="0">
              <a:spcBef>
                <a:spcPct val="0"/>
              </a:spcBef>
              <a:spcAft>
                <a:spcPct val="0"/>
              </a:spcAft>
              <a:defRPr sz="1400">
                <a:solidFill>
                  <a:schemeClr val="bg1"/>
                </a:solidFill>
                <a:latin typeface="Verdana" pitchFamily="34" charset="0"/>
              </a:defRPr>
            </a:lvl8pPr>
            <a:lvl9pPr marL="3886200" indent="-228600" algn="ctr" eaLnBrk="0" fontAlgn="base" hangingPunct="0">
              <a:spcBef>
                <a:spcPct val="0"/>
              </a:spcBef>
              <a:spcAft>
                <a:spcPct val="0"/>
              </a:spcAft>
              <a:defRPr sz="1400">
                <a:solidFill>
                  <a:schemeClr val="bg1"/>
                </a:solidFill>
                <a:latin typeface="Verdana" pitchFamily="34" charset="0"/>
              </a:defRPr>
            </a:lvl9pPr>
          </a:lstStyle>
          <a:p>
            <a:pPr algn="ctr" eaLnBrk="1" hangingPunct="1">
              <a:spcBef>
                <a:spcPct val="50000"/>
              </a:spcBef>
              <a:defRPr/>
            </a:pPr>
            <a:r>
              <a:rPr lang="sv-SE" altLang="sv-SE" sz="1000" dirty="0">
                <a:solidFill>
                  <a:schemeClr val="tx1"/>
                </a:solidFill>
              </a:rPr>
              <a:t>Mikael</a:t>
            </a:r>
            <a:r>
              <a:rPr lang="sv-SE" altLang="sv-SE" sz="1000" dirty="0">
                <a:solidFill>
                  <a:srgbClr val="7A2900"/>
                </a:solidFill>
              </a:rPr>
              <a:t> </a:t>
            </a:r>
            <a:r>
              <a:rPr lang="sv-SE" altLang="sv-SE" sz="1000" dirty="0">
                <a:solidFill>
                  <a:schemeClr val="tx1"/>
                </a:solidFill>
              </a:rPr>
              <a:t>Billing</a:t>
            </a:r>
            <a:r>
              <a:rPr lang="sv-SE" altLang="sv-SE" sz="1000" dirty="0">
                <a:solidFill>
                  <a:srgbClr val="7A2900"/>
                </a:solidFill>
              </a:rPr>
              <a:t> </a:t>
            </a:r>
            <a:r>
              <a:rPr lang="sv-SE" altLang="sv-SE" sz="1000" dirty="0">
                <a:solidFill>
                  <a:schemeClr val="tx1"/>
                </a:solidFill>
              </a:rPr>
              <a:t>BUP</a:t>
            </a:r>
            <a:r>
              <a:rPr lang="sv-SE" altLang="sv-SE" sz="1000" dirty="0">
                <a:solidFill>
                  <a:srgbClr val="7A2900"/>
                </a:solidFill>
              </a:rPr>
              <a:t> </a:t>
            </a:r>
            <a:r>
              <a:rPr lang="sv-SE" altLang="sv-SE" sz="1000" dirty="0">
                <a:solidFill>
                  <a:schemeClr val="tx1"/>
                </a:solidFill>
              </a:rPr>
              <a:t>Asylpsykiatrisk</a:t>
            </a:r>
            <a:r>
              <a:rPr lang="sv-SE" altLang="sv-SE" sz="1000" dirty="0">
                <a:solidFill>
                  <a:srgbClr val="7A2900"/>
                </a:solidFill>
              </a:rPr>
              <a:t> </a:t>
            </a:r>
            <a:r>
              <a:rPr lang="sv-SE" altLang="sv-SE" sz="1000" dirty="0">
                <a:solidFill>
                  <a:schemeClr val="tx1"/>
                </a:solidFill>
              </a:rPr>
              <a:t>enhet</a:t>
            </a:r>
          </a:p>
        </p:txBody>
      </p:sp>
      <p:sp>
        <p:nvSpPr>
          <p:cNvPr id="7" name="Line 23"/>
          <p:cNvSpPr>
            <a:spLocks noChangeShapeType="1"/>
          </p:cNvSpPr>
          <p:nvPr userDrawn="1"/>
        </p:nvSpPr>
        <p:spPr bwMode="auto">
          <a:xfrm>
            <a:off x="504825" y="6210300"/>
            <a:ext cx="8212138" cy="0"/>
          </a:xfrm>
          <a:prstGeom prst="line">
            <a:avLst/>
          </a:prstGeom>
          <a:noFill/>
          <a:ln w="9525">
            <a:solidFill>
              <a:srgbClr val="7A2900"/>
            </a:solidFill>
            <a:round/>
            <a:headEnd/>
            <a:tailEnd/>
          </a:ln>
          <a:effectLst/>
        </p:spPr>
        <p:txBody>
          <a:bodyPr anchor="ctr">
            <a:spAutoFit/>
          </a:bodyPr>
          <a:lstStyle/>
          <a:p>
            <a:endParaRPr lang="sv-SE"/>
          </a:p>
        </p:txBody>
      </p:sp>
      <p:sp>
        <p:nvSpPr>
          <p:cNvPr id="8" name="Line 39"/>
          <p:cNvSpPr>
            <a:spLocks noChangeShapeType="1"/>
          </p:cNvSpPr>
          <p:nvPr userDrawn="1"/>
        </p:nvSpPr>
        <p:spPr bwMode="auto">
          <a:xfrm>
            <a:off x="511175" y="6210300"/>
            <a:ext cx="8348663" cy="0"/>
          </a:xfrm>
          <a:prstGeom prst="line">
            <a:avLst/>
          </a:prstGeom>
          <a:noFill/>
          <a:ln w="9525">
            <a:solidFill>
              <a:srgbClr val="7A2900"/>
            </a:solidFill>
            <a:round/>
            <a:headEnd/>
            <a:tailEnd/>
          </a:ln>
          <a:effectLst/>
        </p:spPr>
        <p:txBody>
          <a:bodyPr wrap="none" anchor="ctr">
            <a:spAutoFit/>
          </a:bodyPr>
          <a:lstStyle/>
          <a:p>
            <a:endParaRPr lang="sv-SE"/>
          </a:p>
        </p:txBody>
      </p:sp>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9" name="Platshållare för datum 3"/>
          <p:cNvSpPr>
            <a:spLocks noGrp="1"/>
          </p:cNvSpPr>
          <p:nvPr>
            <p:ph type="dt" sz="half" idx="10"/>
          </p:nvPr>
        </p:nvSpPr>
        <p:spPr/>
        <p:txBody>
          <a:bodyPr/>
          <a:lstStyle>
            <a:lvl1pPr>
              <a:defRPr/>
            </a:lvl1pPr>
          </a:lstStyle>
          <a:p>
            <a:pPr>
              <a:defRPr/>
            </a:pPr>
            <a:fld id="{E98525D1-024C-4DF1-BBCB-C7EF7FFF2A34}" type="datetimeFigureOut">
              <a:rPr lang="sv-SE"/>
              <a:pPr>
                <a:defRPr/>
              </a:pPr>
              <a:t>2018-02-20</a:t>
            </a:fld>
            <a:endParaRPr lang="sv-SE" dirty="0"/>
          </a:p>
        </p:txBody>
      </p:sp>
      <p:sp>
        <p:nvSpPr>
          <p:cNvPr id="10" name="Platshållare för sidfot 4"/>
          <p:cNvSpPr>
            <a:spLocks noGrp="1"/>
          </p:cNvSpPr>
          <p:nvPr>
            <p:ph type="ftr" sz="quarter" idx="11"/>
          </p:nvPr>
        </p:nvSpPr>
        <p:spPr/>
        <p:txBody>
          <a:bodyPr/>
          <a:lstStyle>
            <a:lvl1pPr>
              <a:defRPr/>
            </a:lvl1pPr>
          </a:lstStyle>
          <a:p>
            <a:pPr>
              <a:defRPr/>
            </a:pPr>
            <a:endParaRPr lang="sv-SE"/>
          </a:p>
        </p:txBody>
      </p:sp>
      <p:sp>
        <p:nvSpPr>
          <p:cNvPr id="11" name="Platshållare för bildnummer 5"/>
          <p:cNvSpPr>
            <a:spLocks noGrp="1"/>
          </p:cNvSpPr>
          <p:nvPr>
            <p:ph type="sldNum" sz="quarter" idx="12"/>
          </p:nvPr>
        </p:nvSpPr>
        <p:spPr/>
        <p:txBody>
          <a:bodyPr/>
          <a:lstStyle>
            <a:lvl1pPr>
              <a:defRPr/>
            </a:lvl1pPr>
          </a:lstStyle>
          <a:p>
            <a:pPr>
              <a:defRPr/>
            </a:pPr>
            <a:fld id="{1B94B4CE-436D-4566-8A3D-F778192D345D}" type="slidenum">
              <a:rPr lang="sv-SE" altLang="sv-SE"/>
              <a:pPr>
                <a:defRPr/>
              </a:pPr>
              <a:t>‹#›</a:t>
            </a:fld>
            <a:endParaRPr lang="sv-SE" altLang="sv-SE"/>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9B920FAF-A475-4035-87E4-EB287117D63B}" type="datetimeFigureOut">
              <a:rPr lang="sv-SE"/>
              <a:pPr>
                <a:defRPr/>
              </a:pPr>
              <a:t>2018-02-20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pPr>
              <a:defRPr/>
            </a:pPr>
            <a:fld id="{5392D6EC-D823-4F96-B53F-ECC26C325642}" type="slidenum">
              <a:rPr lang="sv-SE" altLang="sv-SE"/>
              <a:pPr>
                <a:defRPr/>
              </a:pPr>
              <a:t>‹#›</a:t>
            </a:fld>
            <a:endParaRPr lang="sv-SE" altLang="sv-SE"/>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28AE9F3B-4C92-4A58-A472-0F14C79A2CC2}" type="datetimeFigureOut">
              <a:rPr lang="sv-SE"/>
              <a:pPr>
                <a:defRPr/>
              </a:pPr>
              <a:t>2018-02-20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pPr>
              <a:defRPr/>
            </a:pPr>
            <a:fld id="{7A36D128-B5A8-4AA3-B1D9-152732BE8479}" type="slidenum">
              <a:rPr lang="sv-SE" altLang="sv-SE"/>
              <a:pPr>
                <a:defRPr/>
              </a:pPr>
              <a:t>‹#›</a:t>
            </a:fld>
            <a:endParaRPr lang="sv-SE" altLang="sv-SE"/>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6" name="Freeform 6"/>
          <p:cNvSpPr>
            <a:spLocks noEditPoints="1"/>
          </p:cNvSpPr>
          <p:nvPr/>
        </p:nvSpPr>
        <p:spPr bwMode="auto">
          <a:xfrm>
            <a:off x="-3573" y="285750"/>
            <a:ext cx="9145191"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68598" tIns="34299" rIns="68598" bIns="34299" numCol="1" anchor="t" anchorCtr="0" compatLnSpc="1">
            <a:prstTxWarp prst="textNoShape">
              <a:avLst/>
            </a:prstTxWarp>
          </a:bodyPr>
          <a:lstStyle/>
          <a:p>
            <a:pPr lvl="0"/>
            <a:endParaRPr sz="1050">
              <a:solidFill>
                <a:schemeClr val="lt1"/>
              </a:solidFill>
            </a:endParaRPr>
          </a:p>
        </p:txBody>
      </p:sp>
      <p:sp>
        <p:nvSpPr>
          <p:cNvPr id="2" name="Title 1"/>
          <p:cNvSpPr>
            <a:spLocks noGrp="1"/>
          </p:cNvSpPr>
          <p:nvPr>
            <p:ph type="ctrTitle"/>
          </p:nvPr>
        </p:nvSpPr>
        <p:spPr>
          <a:xfrm>
            <a:off x="913448" y="1828800"/>
            <a:ext cx="7317105" cy="3048001"/>
          </a:xfrm>
        </p:spPr>
        <p:txBody>
          <a:bodyPr>
            <a:normAutofit/>
          </a:bodyPr>
          <a:lstStyle>
            <a:lvl1pPr>
              <a:defRPr sz="3301"/>
            </a:lvl1pPr>
          </a:lstStyle>
          <a:p>
            <a:r>
              <a:rPr lang="sv-SE"/>
              <a:t>Klicka här för att ändra format</a:t>
            </a:r>
            <a:endParaRPr/>
          </a:p>
        </p:txBody>
      </p:sp>
      <p:sp>
        <p:nvSpPr>
          <p:cNvPr id="3" name="Subtitle 2"/>
          <p:cNvSpPr>
            <a:spLocks noGrp="1"/>
          </p:cNvSpPr>
          <p:nvPr>
            <p:ph type="subTitle" idx="1"/>
          </p:nvPr>
        </p:nvSpPr>
        <p:spPr>
          <a:xfrm>
            <a:off x="913449" y="5029200"/>
            <a:ext cx="5887983" cy="1143000"/>
          </a:xfrm>
        </p:spPr>
        <p:txBody>
          <a:bodyPr>
            <a:normAutofit/>
          </a:bodyPr>
          <a:lstStyle>
            <a:lvl1pPr marL="0" indent="0" algn="l">
              <a:spcBef>
                <a:spcPts val="0"/>
              </a:spcBef>
              <a:buNone/>
              <a:defRPr sz="1500">
                <a:solidFill>
                  <a:schemeClr val="tx1"/>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sv-SE"/>
              <a:t>Klicka om du vill redigera mall för underrubrikformat</a:t>
            </a:r>
            <a:endParaRPr/>
          </a:p>
        </p:txBody>
      </p:sp>
    </p:spTree>
    <p:extLst>
      <p:ext uri="{BB962C8B-B14F-4D97-AF65-F5344CB8AC3E}">
        <p14:creationId xmlns:p14="http://schemas.microsoft.com/office/powerpoint/2010/main" val="153163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4" name="Date Placeholder 3"/>
          <p:cNvSpPr>
            <a:spLocks noGrp="1"/>
          </p:cNvSpPr>
          <p:nvPr>
            <p:ph type="dt" sz="half" idx="10"/>
          </p:nvPr>
        </p:nvSpPr>
        <p:spPr/>
        <p:txBody>
          <a:bodyPr/>
          <a:lstStyle/>
          <a:p>
            <a:fld id="{EDF33987-6305-4E2A-BF18-EF013ECE927B}" type="datetimeFigureOut">
              <a:rPr lang="sv-SE"/>
              <a:t>2018-02-20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632483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13449" y="3429001"/>
            <a:ext cx="7317105" cy="2362199"/>
          </a:xfrm>
        </p:spPr>
        <p:txBody>
          <a:bodyPr anchor="b">
            <a:normAutofit/>
          </a:bodyPr>
          <a:lstStyle>
            <a:lvl1pPr algn="l">
              <a:defRPr sz="3301" b="0" cap="all"/>
            </a:lvl1pPr>
          </a:lstStyle>
          <a:p>
            <a:r>
              <a:rPr lang="sv-SE"/>
              <a:t>Klicka här för att ändra format</a:t>
            </a:r>
            <a:endParaRPr/>
          </a:p>
        </p:txBody>
      </p:sp>
      <p:sp>
        <p:nvSpPr>
          <p:cNvPr id="3" name="Text Placeholder 2"/>
          <p:cNvSpPr>
            <a:spLocks noGrp="1"/>
          </p:cNvSpPr>
          <p:nvPr>
            <p:ph type="body" idx="1"/>
          </p:nvPr>
        </p:nvSpPr>
        <p:spPr>
          <a:xfrm>
            <a:off x="910100" y="685802"/>
            <a:ext cx="5891331" cy="1142999"/>
          </a:xfrm>
        </p:spPr>
        <p:txBody>
          <a:bodyPr anchor="t"/>
          <a:lstStyle>
            <a:lvl1pPr marL="0" indent="0">
              <a:spcBef>
                <a:spcPts val="0"/>
              </a:spcBef>
              <a:buNone/>
              <a:defRPr sz="1500">
                <a:solidFill>
                  <a:schemeClr val="tx1"/>
                </a:solidFill>
              </a:defRPr>
            </a:lvl1pPr>
            <a:lvl2pPr marL="342991" indent="0">
              <a:buNone/>
              <a:defRPr sz="1350">
                <a:solidFill>
                  <a:schemeClr val="tx1">
                    <a:tint val="75000"/>
                  </a:schemeClr>
                </a:solidFill>
              </a:defRPr>
            </a:lvl2pPr>
            <a:lvl3pPr marL="685983" indent="0">
              <a:buNone/>
              <a:defRPr sz="1200">
                <a:solidFill>
                  <a:schemeClr val="tx1">
                    <a:tint val="75000"/>
                  </a:schemeClr>
                </a:solidFill>
              </a:defRPr>
            </a:lvl3pPr>
            <a:lvl4pPr marL="1028974" indent="0">
              <a:buNone/>
              <a:defRPr sz="1050">
                <a:solidFill>
                  <a:schemeClr val="tx1">
                    <a:tint val="75000"/>
                  </a:schemeClr>
                </a:solidFill>
              </a:defRPr>
            </a:lvl4pPr>
            <a:lvl5pPr marL="1371966" indent="0">
              <a:buNone/>
              <a:defRPr sz="1050">
                <a:solidFill>
                  <a:schemeClr val="tx1">
                    <a:tint val="75000"/>
                  </a:schemeClr>
                </a:solidFill>
              </a:defRPr>
            </a:lvl5pPr>
            <a:lvl6pPr marL="1714957" indent="0">
              <a:buNone/>
              <a:defRPr sz="1050">
                <a:solidFill>
                  <a:schemeClr val="tx1">
                    <a:tint val="75000"/>
                  </a:schemeClr>
                </a:solidFill>
              </a:defRPr>
            </a:lvl6pPr>
            <a:lvl7pPr marL="2057949" indent="0">
              <a:buNone/>
              <a:defRPr sz="1050">
                <a:solidFill>
                  <a:schemeClr val="tx1">
                    <a:tint val="75000"/>
                  </a:schemeClr>
                </a:solidFill>
              </a:defRPr>
            </a:lvl7pPr>
            <a:lvl8pPr marL="2400940" indent="0">
              <a:buNone/>
              <a:defRPr sz="1050">
                <a:solidFill>
                  <a:schemeClr val="tx1">
                    <a:tint val="75000"/>
                  </a:schemeClr>
                </a:solidFill>
              </a:defRPr>
            </a:lvl8pPr>
            <a:lvl9pPr marL="2743932" indent="0">
              <a:buNone/>
              <a:defRPr sz="105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EDF33987-6305-4E2A-BF18-EF013ECE927B}" type="datetimeFigureOut">
              <a:rPr lang="sv-SE"/>
              <a:t>2018-02-20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74406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
        <p:nvSpPr>
          <p:cNvPr id="3" name="Content Placeholder 2"/>
          <p:cNvSpPr>
            <a:spLocks noGrp="1"/>
          </p:cNvSpPr>
          <p:nvPr>
            <p:ph sz="half" idx="1"/>
          </p:nvPr>
        </p:nvSpPr>
        <p:spPr>
          <a:xfrm>
            <a:off x="925200" y="1828800"/>
            <a:ext cx="3532470" cy="43434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baseline="0"/>
            </a:lvl7pPr>
            <a:lvl8pPr>
              <a:defRPr sz="1200" baseline="0"/>
            </a:lvl8pPr>
            <a:lvl9pPr>
              <a:defRPr sz="1200" baseline="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4" name="Content Placeholder 3"/>
          <p:cNvSpPr>
            <a:spLocks noGrp="1"/>
          </p:cNvSpPr>
          <p:nvPr>
            <p:ph sz="half" idx="2"/>
          </p:nvPr>
        </p:nvSpPr>
        <p:spPr>
          <a:xfrm>
            <a:off x="4698083" y="1828800"/>
            <a:ext cx="3532470" cy="43434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5" name="Date Placeholder 4"/>
          <p:cNvSpPr>
            <a:spLocks noGrp="1"/>
          </p:cNvSpPr>
          <p:nvPr>
            <p:ph type="dt" sz="half" idx="10"/>
          </p:nvPr>
        </p:nvSpPr>
        <p:spPr/>
        <p:txBody>
          <a:bodyPr/>
          <a:lstStyle/>
          <a:p>
            <a:fld id="{EDF33987-6305-4E2A-BF18-EF013ECE927B}" type="datetimeFigureOut">
              <a:rPr lang="sv-SE"/>
              <a:t>2018-02-20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010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913449" y="274638"/>
            <a:ext cx="7317105" cy="1325562"/>
          </a:xfrm>
        </p:spPr>
        <p:txBody>
          <a:bodyPr/>
          <a:lstStyle>
            <a:lvl1pPr>
              <a:defRPr/>
            </a:lvl1pPr>
          </a:lstStyle>
          <a:p>
            <a:r>
              <a:rPr lang="sv-SE"/>
              <a:t>Klicka här för att ändra format</a:t>
            </a:r>
            <a:endParaRPr/>
          </a:p>
        </p:txBody>
      </p:sp>
      <p:sp>
        <p:nvSpPr>
          <p:cNvPr id="3" name="Text Placeholder 2"/>
          <p:cNvSpPr>
            <a:spLocks noGrp="1"/>
          </p:cNvSpPr>
          <p:nvPr>
            <p:ph type="body" idx="1"/>
          </p:nvPr>
        </p:nvSpPr>
        <p:spPr>
          <a:xfrm>
            <a:off x="913448" y="1828800"/>
            <a:ext cx="3532790" cy="838201"/>
          </a:xfrm>
        </p:spPr>
        <p:txBody>
          <a:bodyPr anchor="ctr"/>
          <a:lstStyle>
            <a:lvl1pPr marL="0" indent="0">
              <a:spcBef>
                <a:spcPts val="0"/>
              </a:spcBef>
              <a:buNone/>
              <a:defRPr sz="1800" b="0" cap="all" baseline="0">
                <a:solidFill>
                  <a:schemeClr val="tx1">
                    <a:lumMod val="50000"/>
                  </a:schemeClr>
                </a:solidFill>
              </a:defRPr>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sv-SE"/>
              <a:t>Redigera format för bakgrundstext</a:t>
            </a:r>
          </a:p>
        </p:txBody>
      </p:sp>
      <p:sp>
        <p:nvSpPr>
          <p:cNvPr id="4" name="Content Placeholder 3"/>
          <p:cNvSpPr>
            <a:spLocks noGrp="1"/>
          </p:cNvSpPr>
          <p:nvPr>
            <p:ph sz="half" idx="2"/>
          </p:nvPr>
        </p:nvSpPr>
        <p:spPr>
          <a:xfrm>
            <a:off x="913448" y="2743201"/>
            <a:ext cx="3532790" cy="3428999"/>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5" name="Text Placeholder 4"/>
          <p:cNvSpPr>
            <a:spLocks noGrp="1"/>
          </p:cNvSpPr>
          <p:nvPr>
            <p:ph type="body" sz="quarter" idx="3"/>
          </p:nvPr>
        </p:nvSpPr>
        <p:spPr>
          <a:xfrm>
            <a:off x="4697764" y="1828800"/>
            <a:ext cx="3532790" cy="838201"/>
          </a:xfrm>
        </p:spPr>
        <p:txBody>
          <a:bodyPr anchor="ctr"/>
          <a:lstStyle>
            <a:lvl1pPr marL="0" indent="0">
              <a:spcBef>
                <a:spcPts val="0"/>
              </a:spcBef>
              <a:buNone/>
              <a:defRPr sz="1800" b="0" cap="all" baseline="0">
                <a:solidFill>
                  <a:schemeClr val="tx1">
                    <a:lumMod val="50000"/>
                  </a:schemeClr>
                </a:solidFill>
              </a:defRPr>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sv-SE"/>
              <a:t>Redigera format för bakgrundstext</a:t>
            </a:r>
          </a:p>
        </p:txBody>
      </p:sp>
      <p:sp>
        <p:nvSpPr>
          <p:cNvPr id="6" name="Content Placeholder 5"/>
          <p:cNvSpPr>
            <a:spLocks noGrp="1"/>
          </p:cNvSpPr>
          <p:nvPr>
            <p:ph sz="quarter" idx="4"/>
          </p:nvPr>
        </p:nvSpPr>
        <p:spPr>
          <a:xfrm>
            <a:off x="4697764" y="2743201"/>
            <a:ext cx="3532790" cy="3428999"/>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baseline="0"/>
            </a:lvl8pPr>
            <a:lvl9pPr>
              <a:defRPr sz="1050" baseline="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7" name="Date Placeholder 6"/>
          <p:cNvSpPr>
            <a:spLocks noGrp="1"/>
          </p:cNvSpPr>
          <p:nvPr>
            <p:ph type="dt" sz="half" idx="10"/>
          </p:nvPr>
        </p:nvSpPr>
        <p:spPr/>
        <p:txBody>
          <a:bodyPr/>
          <a:lstStyle/>
          <a:p>
            <a:fld id="{EDF33987-6305-4E2A-BF18-EF013ECE927B}" type="datetimeFigureOut">
              <a:rPr lang="sv-SE"/>
              <a:t>2018-02-20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255415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
        <p:nvSpPr>
          <p:cNvPr id="3" name="Date Placeholder 2"/>
          <p:cNvSpPr>
            <a:spLocks noGrp="1"/>
          </p:cNvSpPr>
          <p:nvPr>
            <p:ph type="dt" sz="half" idx="10"/>
          </p:nvPr>
        </p:nvSpPr>
        <p:spPr/>
        <p:txBody>
          <a:bodyPr/>
          <a:lstStyle/>
          <a:p>
            <a:fld id="{EDF33987-6305-4E2A-BF18-EF013ECE927B}" type="datetimeFigureOut">
              <a:rPr lang="sv-SE"/>
              <a:t>2018-02-20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02490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sv-SE"/>
              <a:t>2018-02-20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390286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ext med bildtext">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050"/>
          </a:p>
        </p:txBody>
      </p:sp>
      <p:sp>
        <p:nvSpPr>
          <p:cNvPr id="2" name="Title 1"/>
          <p:cNvSpPr>
            <a:spLocks noGrp="1"/>
          </p:cNvSpPr>
          <p:nvPr>
            <p:ph type="title"/>
          </p:nvPr>
        </p:nvSpPr>
        <p:spPr>
          <a:xfrm>
            <a:off x="513294" y="685800"/>
            <a:ext cx="2915409" cy="4038600"/>
          </a:xfrm>
        </p:spPr>
        <p:txBody>
          <a:bodyPr anchor="b">
            <a:noAutofit/>
          </a:bodyPr>
          <a:lstStyle>
            <a:lvl1pPr algn="l">
              <a:defRPr sz="3001" b="0"/>
            </a:lvl1pPr>
          </a:lstStyle>
          <a:p>
            <a:r>
              <a:rPr lang="sv-SE"/>
              <a:t>Klicka här för att ändra format</a:t>
            </a:r>
            <a:endParaRPr/>
          </a:p>
        </p:txBody>
      </p:sp>
      <p:sp>
        <p:nvSpPr>
          <p:cNvPr id="3" name="Content Placeholder 2"/>
          <p:cNvSpPr>
            <a:spLocks noGrp="1"/>
          </p:cNvSpPr>
          <p:nvPr>
            <p:ph idx="1"/>
          </p:nvPr>
        </p:nvSpPr>
        <p:spPr>
          <a:xfrm>
            <a:off x="4400506" y="685800"/>
            <a:ext cx="4230202" cy="54864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4" name="Text Placeholder 3"/>
          <p:cNvSpPr>
            <a:spLocks noGrp="1"/>
          </p:cNvSpPr>
          <p:nvPr>
            <p:ph type="body" sz="half" idx="2"/>
          </p:nvPr>
        </p:nvSpPr>
        <p:spPr>
          <a:xfrm>
            <a:off x="513294" y="4876800"/>
            <a:ext cx="2915409" cy="1295400"/>
          </a:xfrm>
        </p:spPr>
        <p:txBody>
          <a:bodyPr>
            <a:normAutofit/>
          </a:bodyPr>
          <a:lstStyle>
            <a:lvl1pPr marL="0" indent="0">
              <a:spcBef>
                <a:spcPts val="0"/>
              </a:spcBef>
              <a:buNone/>
              <a:defRPr sz="1350"/>
            </a:lvl1pPr>
            <a:lvl2pPr marL="342991" indent="0">
              <a:buNone/>
              <a:defRPr sz="900"/>
            </a:lvl2pPr>
            <a:lvl3pPr marL="685983" indent="0">
              <a:buNone/>
              <a:defRPr sz="750"/>
            </a:lvl3pPr>
            <a:lvl4pPr marL="1028974" indent="0">
              <a:buNone/>
              <a:defRPr sz="675"/>
            </a:lvl4pPr>
            <a:lvl5pPr marL="1371966" indent="0">
              <a:buNone/>
              <a:defRPr sz="675"/>
            </a:lvl5pPr>
            <a:lvl6pPr marL="1714957" indent="0">
              <a:buNone/>
              <a:defRPr sz="675"/>
            </a:lvl6pPr>
            <a:lvl7pPr marL="2057949" indent="0">
              <a:buNone/>
              <a:defRPr sz="675"/>
            </a:lvl7pPr>
            <a:lvl8pPr marL="2400940" indent="0">
              <a:buNone/>
              <a:defRPr sz="675"/>
            </a:lvl8pPr>
            <a:lvl9pPr marL="2743932" indent="0">
              <a:buNone/>
              <a:defRPr sz="675"/>
            </a:lvl9pPr>
          </a:lstStyle>
          <a:p>
            <a:pPr lvl="0"/>
            <a:r>
              <a:rPr lang="sv-SE"/>
              <a:t>Redigera format för bakgrundstext</a:t>
            </a:r>
          </a:p>
        </p:txBody>
      </p:sp>
      <p:sp>
        <p:nvSpPr>
          <p:cNvPr id="5" name="Date Placeholder 4"/>
          <p:cNvSpPr>
            <a:spLocks noGrp="1"/>
          </p:cNvSpPr>
          <p:nvPr>
            <p:ph type="dt" sz="half" idx="10"/>
          </p:nvPr>
        </p:nvSpPr>
        <p:spPr/>
        <p:txBody>
          <a:bodyPr/>
          <a:lstStyle/>
          <a:p>
            <a:fld id="{EDF33987-6305-4E2A-BF18-EF013ECE927B}" type="datetimeFigureOut">
              <a:rPr lang="sv-SE"/>
              <a:t>2018-02-20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11115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lvl1pPr>
              <a:defRPr/>
            </a:lvl1pPr>
          </a:lstStyle>
          <a:p>
            <a:pPr>
              <a:defRPr/>
            </a:pPr>
            <a:fld id="{FDC2FD44-4FC7-41B3-9612-99851F12A099}" type="datetimeFigureOut">
              <a:rPr lang="sv-SE"/>
              <a:pPr>
                <a:defRPr/>
              </a:pPr>
              <a:t>2018-02-20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pPr>
              <a:defRPr/>
            </a:pPr>
            <a:fld id="{772E2C9A-3FAF-407A-80F2-F4D04C39AC76}" type="slidenum">
              <a:rPr lang="sv-SE" altLang="sv-SE"/>
              <a:pPr>
                <a:defRPr/>
              </a:pPr>
              <a:t>‹#›</a:t>
            </a:fld>
            <a:endParaRPr lang="sv-SE" altLang="sv-SE"/>
          </a:p>
        </p:txBody>
      </p:sp>
    </p:spTree>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050"/>
          </a:p>
        </p:txBody>
      </p:sp>
      <p:sp>
        <p:nvSpPr>
          <p:cNvPr id="2" name="Title 1"/>
          <p:cNvSpPr>
            <a:spLocks noGrp="1"/>
          </p:cNvSpPr>
          <p:nvPr>
            <p:ph type="title"/>
          </p:nvPr>
        </p:nvSpPr>
        <p:spPr>
          <a:xfrm>
            <a:off x="513294" y="685800"/>
            <a:ext cx="2915409" cy="4038600"/>
          </a:xfrm>
        </p:spPr>
        <p:txBody>
          <a:bodyPr anchor="b">
            <a:noAutofit/>
          </a:bodyPr>
          <a:lstStyle>
            <a:lvl1pPr algn="l">
              <a:defRPr sz="3001" b="0"/>
            </a:lvl1pPr>
          </a:lstStyle>
          <a:p>
            <a:r>
              <a:rPr lang="sv-SE"/>
              <a:t>Klicka här för att ändra format</a:t>
            </a:r>
            <a:endParaRPr/>
          </a:p>
        </p:txBody>
      </p:sp>
      <p:sp>
        <p:nvSpPr>
          <p:cNvPr id="3" name="Picture Placeholder 2"/>
          <p:cNvSpPr>
            <a:spLocks noGrp="1"/>
          </p:cNvSpPr>
          <p:nvPr>
            <p:ph type="pic" idx="1"/>
          </p:nvPr>
        </p:nvSpPr>
        <p:spPr>
          <a:xfrm>
            <a:off x="4400506" y="685800"/>
            <a:ext cx="4230202"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1800"/>
            </a:lvl1pPr>
            <a:lvl2pPr marL="342991" indent="0">
              <a:buNone/>
              <a:defRPr sz="2101"/>
            </a:lvl2pPr>
            <a:lvl3pPr marL="685983" indent="0">
              <a:buNone/>
              <a:defRPr sz="1800"/>
            </a:lvl3pPr>
            <a:lvl4pPr marL="1028974" indent="0">
              <a:buNone/>
              <a:defRPr sz="1500"/>
            </a:lvl4pPr>
            <a:lvl5pPr marL="1371966" indent="0">
              <a:buNone/>
              <a:defRPr sz="1500"/>
            </a:lvl5pPr>
            <a:lvl6pPr marL="1714957" indent="0">
              <a:buNone/>
              <a:defRPr sz="1500"/>
            </a:lvl6pPr>
            <a:lvl7pPr marL="2057949" indent="0">
              <a:buNone/>
              <a:defRPr sz="1500"/>
            </a:lvl7pPr>
            <a:lvl8pPr marL="2400940" indent="0">
              <a:buNone/>
              <a:defRPr sz="1500"/>
            </a:lvl8pPr>
            <a:lvl9pPr marL="2743932" indent="0">
              <a:buNone/>
              <a:defRPr sz="1500"/>
            </a:lvl9pPr>
          </a:lstStyle>
          <a:p>
            <a:r>
              <a:rPr lang="sv-SE"/>
              <a:t>Klicka på ikonen för att lägga till en bild</a:t>
            </a:r>
            <a:endParaRPr/>
          </a:p>
        </p:txBody>
      </p:sp>
      <p:sp>
        <p:nvSpPr>
          <p:cNvPr id="4" name="Text Placeholder 3"/>
          <p:cNvSpPr>
            <a:spLocks noGrp="1"/>
          </p:cNvSpPr>
          <p:nvPr>
            <p:ph type="body" sz="half" idx="2"/>
          </p:nvPr>
        </p:nvSpPr>
        <p:spPr>
          <a:xfrm>
            <a:off x="513294" y="4876800"/>
            <a:ext cx="2915409" cy="1295400"/>
          </a:xfrm>
        </p:spPr>
        <p:txBody>
          <a:bodyPr>
            <a:normAutofit/>
          </a:bodyPr>
          <a:lstStyle>
            <a:lvl1pPr marL="0" indent="0">
              <a:spcBef>
                <a:spcPts val="0"/>
              </a:spcBef>
              <a:buNone/>
              <a:defRPr sz="1350"/>
            </a:lvl1pPr>
            <a:lvl2pPr marL="342991" indent="0">
              <a:buNone/>
              <a:defRPr sz="900"/>
            </a:lvl2pPr>
            <a:lvl3pPr marL="685983" indent="0">
              <a:buNone/>
              <a:defRPr sz="750"/>
            </a:lvl3pPr>
            <a:lvl4pPr marL="1028974" indent="0">
              <a:buNone/>
              <a:defRPr sz="675"/>
            </a:lvl4pPr>
            <a:lvl5pPr marL="1371966" indent="0">
              <a:buNone/>
              <a:defRPr sz="675"/>
            </a:lvl5pPr>
            <a:lvl6pPr marL="1714957" indent="0">
              <a:buNone/>
              <a:defRPr sz="675"/>
            </a:lvl6pPr>
            <a:lvl7pPr marL="2057949" indent="0">
              <a:buNone/>
              <a:defRPr sz="675"/>
            </a:lvl7pPr>
            <a:lvl8pPr marL="2400940" indent="0">
              <a:buNone/>
              <a:defRPr sz="675"/>
            </a:lvl8pPr>
            <a:lvl9pPr marL="2743932" indent="0">
              <a:buNone/>
              <a:defRPr sz="675"/>
            </a:lvl9pPr>
          </a:lstStyle>
          <a:p>
            <a:pPr lvl="0"/>
            <a:r>
              <a:rPr lang="sv-SE"/>
              <a:t>Redigera format för bakgrundstext</a:t>
            </a:r>
          </a:p>
        </p:txBody>
      </p:sp>
      <p:sp>
        <p:nvSpPr>
          <p:cNvPr id="5" name="Date Placeholder 4"/>
          <p:cNvSpPr>
            <a:spLocks noGrp="1"/>
          </p:cNvSpPr>
          <p:nvPr>
            <p:ph type="dt" sz="half" idx="10"/>
          </p:nvPr>
        </p:nvSpPr>
        <p:spPr/>
        <p:txBody>
          <a:bodyPr/>
          <a:lstStyle/>
          <a:p>
            <a:fld id="{EDF33987-6305-4E2A-BF18-EF013ECE927B}" type="datetimeFigureOut">
              <a:rPr lang="sv-SE"/>
              <a:t>2018-02-20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82030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4" name="Date Placeholder 3"/>
          <p:cNvSpPr>
            <a:spLocks noGrp="1"/>
          </p:cNvSpPr>
          <p:nvPr>
            <p:ph type="dt" sz="half" idx="10"/>
          </p:nvPr>
        </p:nvSpPr>
        <p:spPr/>
        <p:txBody>
          <a:bodyPr/>
          <a:lstStyle/>
          <a:p>
            <a:fld id="{EDF33987-6305-4E2A-BF18-EF013ECE927B}" type="datetimeFigureOut">
              <a:rPr lang="sv-SE"/>
              <a:t>2018-02-20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9044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1601153" cy="5486400"/>
          </a:xfrm>
        </p:spPr>
        <p:txBody>
          <a:bodyPr vert="eaVert"/>
          <a:lstStyle/>
          <a:p>
            <a:r>
              <a:rPr lang="sv-SE"/>
              <a:t>Klicka här för att ändra format</a:t>
            </a:r>
            <a:endParaRPr/>
          </a:p>
        </p:txBody>
      </p:sp>
      <p:sp>
        <p:nvSpPr>
          <p:cNvPr id="3" name="Vertical Text Placeholder 2"/>
          <p:cNvSpPr>
            <a:spLocks noGrp="1"/>
          </p:cNvSpPr>
          <p:nvPr>
            <p:ph type="body" orient="vert" idx="1"/>
          </p:nvPr>
        </p:nvSpPr>
        <p:spPr>
          <a:xfrm>
            <a:off x="913448" y="685800"/>
            <a:ext cx="5563552" cy="5486400"/>
          </a:xfrm>
        </p:spPr>
        <p:txBody>
          <a:bodyPr vert="eaVert"/>
          <a:lstStyle>
            <a:lvl5pPr>
              <a:defRPr/>
            </a:lvl5pPr>
            <a:lvl6pPr>
              <a:defRPr/>
            </a:lvl6pPr>
            <a:lvl7pPr>
              <a:defRPr/>
            </a:lvl7pPr>
            <a:lvl8pPr>
              <a:defRPr/>
            </a:lvl8pPr>
            <a:lvl9pPr>
              <a:defRPr/>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4" name="Date Placeholder 3"/>
          <p:cNvSpPr>
            <a:spLocks noGrp="1"/>
          </p:cNvSpPr>
          <p:nvPr>
            <p:ph type="dt" sz="half" idx="10"/>
          </p:nvPr>
        </p:nvSpPr>
        <p:spPr/>
        <p:txBody>
          <a:bodyPr/>
          <a:lstStyle/>
          <a:p>
            <a:fld id="{EDF33987-6305-4E2A-BF18-EF013ECE927B}" type="datetimeFigureOut">
              <a:rPr lang="sv-SE"/>
              <a:t>2018-02-20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4132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7F5C499A-3C01-4F50-A410-D1911392C9BD}" type="datetimeFigureOut">
              <a:rPr lang="sv-SE"/>
              <a:pPr>
                <a:defRPr/>
              </a:pPr>
              <a:t>2018-02-20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pPr>
              <a:defRPr/>
            </a:pPr>
            <a:fld id="{C09A7357-773A-4C9E-A24E-37B9E2803D09}" type="slidenum">
              <a:rPr lang="sv-SE" altLang="sv-SE"/>
              <a:pPr>
                <a:defRPr/>
              </a:pPr>
              <a:t>‹#›</a:t>
            </a:fld>
            <a:endParaRPr lang="sv-SE" altLang="sv-SE"/>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p:txBody>
          <a:bodyPr/>
          <a:lstStyle>
            <a:lvl1pPr>
              <a:defRPr/>
            </a:lvl1pPr>
          </a:lstStyle>
          <a:p>
            <a:pPr>
              <a:defRPr/>
            </a:pPr>
            <a:fld id="{76034636-B190-4618-96CB-AC4F8075C446}" type="datetimeFigureOut">
              <a:rPr lang="sv-SE"/>
              <a:pPr>
                <a:defRPr/>
              </a:pPr>
              <a:t>2018-02-20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pPr>
              <a:defRPr/>
            </a:pPr>
            <a:fld id="{50D418BC-4E6C-4138-A2EA-835EF199DD9E}" type="slidenum">
              <a:rPr lang="sv-SE" altLang="sv-SE"/>
              <a:pPr>
                <a:defRPr/>
              </a:pPr>
              <a:t>‹#›</a:t>
            </a:fld>
            <a:endParaRPr lang="sv-SE" altLang="sv-SE"/>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p:txBody>
          <a:bodyPr/>
          <a:lstStyle>
            <a:lvl1pPr>
              <a:defRPr/>
            </a:lvl1pPr>
          </a:lstStyle>
          <a:p>
            <a:pPr>
              <a:defRPr/>
            </a:pPr>
            <a:fld id="{7475EBE5-6160-4A75-AC95-BFF9A93AD453}" type="datetimeFigureOut">
              <a:rPr lang="sv-SE"/>
              <a:pPr>
                <a:defRPr/>
              </a:pPr>
              <a:t>2018-02-20</a:t>
            </a:fld>
            <a:endParaRPr lang="sv-SE"/>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
        <p:nvSpPr>
          <p:cNvPr id="9" name="Platshållare för bildnummer 5"/>
          <p:cNvSpPr>
            <a:spLocks noGrp="1"/>
          </p:cNvSpPr>
          <p:nvPr>
            <p:ph type="sldNum" sz="quarter" idx="12"/>
          </p:nvPr>
        </p:nvSpPr>
        <p:spPr/>
        <p:txBody>
          <a:bodyPr/>
          <a:lstStyle>
            <a:lvl1pPr>
              <a:defRPr/>
            </a:lvl1pPr>
          </a:lstStyle>
          <a:p>
            <a:pPr>
              <a:defRPr/>
            </a:pPr>
            <a:fld id="{231B6FA3-2D54-454A-931B-EFFFC271F845}" type="slidenum">
              <a:rPr lang="sv-SE" altLang="sv-SE"/>
              <a:pPr>
                <a:defRPr/>
              </a:pPr>
              <a:t>‹#›</a:t>
            </a:fld>
            <a:endParaRPr lang="sv-SE" altLang="sv-SE"/>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926B56BE-F608-4FF6-A05F-2B9027ACD8D9}" type="datetimeFigureOut">
              <a:rPr lang="sv-SE"/>
              <a:pPr>
                <a:defRPr/>
              </a:pPr>
              <a:t>2018-02-20</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pPr>
              <a:defRPr/>
            </a:pPr>
            <a:fld id="{BCCBF109-E497-4448-A8EC-D5E5343F446D}" type="slidenum">
              <a:rPr lang="sv-SE" altLang="sv-SE"/>
              <a:pPr>
                <a:defRPr/>
              </a:pPr>
              <a:t>‹#›</a:t>
            </a:fld>
            <a:endParaRPr lang="sv-SE" altLang="sv-SE"/>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516BC05F-9ED0-4ABD-A429-A4F8186CB3DC}" type="datetimeFigureOut">
              <a:rPr lang="sv-SE"/>
              <a:pPr>
                <a:defRPr/>
              </a:pPr>
              <a:t>2018-02-20</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
        <p:nvSpPr>
          <p:cNvPr id="4" name="Platshållare för bildnummer 5"/>
          <p:cNvSpPr>
            <a:spLocks noGrp="1"/>
          </p:cNvSpPr>
          <p:nvPr>
            <p:ph type="sldNum" sz="quarter" idx="12"/>
          </p:nvPr>
        </p:nvSpPr>
        <p:spPr/>
        <p:txBody>
          <a:bodyPr/>
          <a:lstStyle>
            <a:lvl1pPr>
              <a:defRPr/>
            </a:lvl1pPr>
          </a:lstStyle>
          <a:p>
            <a:pPr>
              <a:defRPr/>
            </a:pPr>
            <a:fld id="{926892EE-EC75-4E49-92FC-6D59AA58E72B}" type="slidenum">
              <a:rPr lang="sv-SE" altLang="sv-SE"/>
              <a:pPr>
                <a:defRPr/>
              </a:pPr>
              <a:t>‹#›</a:t>
            </a:fld>
            <a:endParaRPr lang="sv-SE" altLang="sv-SE"/>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0CB3725E-88FA-4BC0-B834-9D961CDBA01A}" type="datetimeFigureOut">
              <a:rPr lang="sv-SE"/>
              <a:pPr>
                <a:defRPr/>
              </a:pPr>
              <a:t>2018-02-20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pPr>
              <a:defRPr/>
            </a:pPr>
            <a:fld id="{C434C695-9D88-4AFB-9E24-AF5120ACABBF}" type="slidenum">
              <a:rPr lang="sv-SE" altLang="sv-SE"/>
              <a:pPr>
                <a:defRPr/>
              </a:pPr>
              <a:t>‹#›</a:t>
            </a:fld>
            <a:endParaRPr lang="sv-SE" altLang="sv-SE"/>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3CD322F0-CC03-44F9-A50F-64F2DC462264}" type="datetimeFigureOut">
              <a:rPr lang="sv-SE"/>
              <a:pPr>
                <a:defRPr/>
              </a:pPr>
              <a:t>2018-02-20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pPr>
              <a:defRPr/>
            </a:pPr>
            <a:fld id="{DD96A24F-3BFF-4724-9EC1-BCA6403618D4}" type="slidenum">
              <a:rPr lang="sv-SE" altLang="sv-SE"/>
              <a:pPr>
                <a:defRPr/>
              </a:pPr>
              <a:t>‹#›</a:t>
            </a:fld>
            <a:endParaRPr lang="sv-SE" altLang="sv-SE"/>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1027" name="Platshållare för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511D573F-5E23-42FF-B9E0-4BCAA326A3CA}" type="datetimeFigureOut">
              <a:rPr lang="sv-SE"/>
              <a:pPr>
                <a:defRPr/>
              </a:pPr>
              <a:t>2018-02-20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7763634-0E40-40C3-8CE3-64185DE8A242}" type="slidenum">
              <a:rPr lang="sv-SE" altLang="sv-SE"/>
              <a:pPr>
                <a:defRPr/>
              </a:pPr>
              <a:t>‹#›</a:t>
            </a:fld>
            <a:endParaRPr lang="sv-SE" altLang="sv-SE"/>
          </a:p>
        </p:txBody>
      </p:sp>
      <p:sp>
        <p:nvSpPr>
          <p:cNvPr id="1031" name="Line 19"/>
          <p:cNvSpPr>
            <a:spLocks noChangeShapeType="1"/>
          </p:cNvSpPr>
          <p:nvPr userDrawn="1"/>
        </p:nvSpPr>
        <p:spPr bwMode="auto">
          <a:xfrm flipV="1">
            <a:off x="1646238" y="4378325"/>
            <a:ext cx="3281362" cy="119063"/>
          </a:xfrm>
          <a:prstGeom prst="line">
            <a:avLst/>
          </a:prstGeom>
          <a:noFill/>
          <a:ln w="9525">
            <a:noFill/>
            <a:round/>
            <a:headEnd/>
            <a:tailEnd/>
          </a:ln>
          <a:effectLst/>
        </p:spPr>
        <p:txBody>
          <a:bodyPr wrap="none" anchor="ctr">
            <a:spAutoFit/>
          </a:bodyPr>
          <a:lstStyle/>
          <a:p>
            <a:endParaRPr lang="sv-SE"/>
          </a:p>
        </p:txBody>
      </p:sp>
      <p:pic>
        <p:nvPicPr>
          <p:cNvPr id="1032" name="Picture 21" descr="SLL_Barn_ungdpsyk_1_cmyk"/>
          <p:cNvPicPr>
            <a:picLocks noChangeAspect="1" noChangeArrowheads="1"/>
          </p:cNvPicPr>
          <p:nvPr userDrawn="1"/>
        </p:nvPicPr>
        <p:blipFill>
          <a:blip r:embed="rId13"/>
          <a:srcRect/>
          <a:stretch>
            <a:fillRect/>
          </a:stretch>
        </p:blipFill>
        <p:spPr bwMode="auto">
          <a:xfrm>
            <a:off x="6292850" y="6272213"/>
            <a:ext cx="2516188" cy="492125"/>
          </a:xfrm>
          <a:prstGeom prst="rect">
            <a:avLst/>
          </a:prstGeom>
          <a:noFill/>
          <a:ln w="9525">
            <a:noFill/>
            <a:miter lim="800000"/>
            <a:headEnd/>
            <a:tailEnd/>
          </a:ln>
        </p:spPr>
      </p:pic>
      <p:sp>
        <p:nvSpPr>
          <p:cNvPr id="9" name="Text Box 22"/>
          <p:cNvSpPr txBox="1">
            <a:spLocks noChangeArrowheads="1"/>
          </p:cNvSpPr>
          <p:nvPr userDrawn="1"/>
        </p:nvSpPr>
        <p:spPr bwMode="auto">
          <a:xfrm>
            <a:off x="1004888" y="6346825"/>
            <a:ext cx="3741737"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74B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bg1"/>
                </a:solidFill>
                <a:latin typeface="Verdana" pitchFamily="34" charset="0"/>
              </a:defRPr>
            </a:lvl1pPr>
            <a:lvl2pPr marL="742950" indent="-285750" eaLnBrk="0" hangingPunct="0">
              <a:defRPr sz="1400">
                <a:solidFill>
                  <a:schemeClr val="bg1"/>
                </a:solidFill>
                <a:latin typeface="Verdana" pitchFamily="34" charset="0"/>
              </a:defRPr>
            </a:lvl2pPr>
            <a:lvl3pPr marL="1143000" indent="-228600" eaLnBrk="0" hangingPunct="0">
              <a:defRPr sz="1400">
                <a:solidFill>
                  <a:schemeClr val="bg1"/>
                </a:solidFill>
                <a:latin typeface="Verdana" pitchFamily="34" charset="0"/>
              </a:defRPr>
            </a:lvl3pPr>
            <a:lvl4pPr marL="1600200" indent="-228600" eaLnBrk="0" hangingPunct="0">
              <a:defRPr sz="1400">
                <a:solidFill>
                  <a:schemeClr val="bg1"/>
                </a:solidFill>
                <a:latin typeface="Verdana" pitchFamily="34" charset="0"/>
              </a:defRPr>
            </a:lvl4pPr>
            <a:lvl5pPr marL="2057400" indent="-228600" eaLnBrk="0" hangingPunct="0">
              <a:defRPr sz="1400">
                <a:solidFill>
                  <a:schemeClr val="bg1"/>
                </a:solidFill>
                <a:latin typeface="Verdana" pitchFamily="34" charset="0"/>
              </a:defRPr>
            </a:lvl5pPr>
            <a:lvl6pPr marL="2514600" indent="-228600" algn="ctr" eaLnBrk="0" fontAlgn="base" hangingPunct="0">
              <a:spcBef>
                <a:spcPct val="0"/>
              </a:spcBef>
              <a:spcAft>
                <a:spcPct val="0"/>
              </a:spcAft>
              <a:defRPr sz="1400">
                <a:solidFill>
                  <a:schemeClr val="bg1"/>
                </a:solidFill>
                <a:latin typeface="Verdana" pitchFamily="34" charset="0"/>
              </a:defRPr>
            </a:lvl6pPr>
            <a:lvl7pPr marL="2971800" indent="-228600" algn="ctr" eaLnBrk="0" fontAlgn="base" hangingPunct="0">
              <a:spcBef>
                <a:spcPct val="0"/>
              </a:spcBef>
              <a:spcAft>
                <a:spcPct val="0"/>
              </a:spcAft>
              <a:defRPr sz="1400">
                <a:solidFill>
                  <a:schemeClr val="bg1"/>
                </a:solidFill>
                <a:latin typeface="Verdana" pitchFamily="34" charset="0"/>
              </a:defRPr>
            </a:lvl7pPr>
            <a:lvl8pPr marL="3429000" indent="-228600" algn="ctr" eaLnBrk="0" fontAlgn="base" hangingPunct="0">
              <a:spcBef>
                <a:spcPct val="0"/>
              </a:spcBef>
              <a:spcAft>
                <a:spcPct val="0"/>
              </a:spcAft>
              <a:defRPr sz="1400">
                <a:solidFill>
                  <a:schemeClr val="bg1"/>
                </a:solidFill>
                <a:latin typeface="Verdana" pitchFamily="34" charset="0"/>
              </a:defRPr>
            </a:lvl8pPr>
            <a:lvl9pPr marL="3886200" indent="-228600" algn="ctr" eaLnBrk="0" fontAlgn="base" hangingPunct="0">
              <a:spcBef>
                <a:spcPct val="0"/>
              </a:spcBef>
              <a:spcAft>
                <a:spcPct val="0"/>
              </a:spcAft>
              <a:defRPr sz="1400">
                <a:solidFill>
                  <a:schemeClr val="bg1"/>
                </a:solidFill>
                <a:latin typeface="Verdana" pitchFamily="34" charset="0"/>
              </a:defRPr>
            </a:lvl9pPr>
          </a:lstStyle>
          <a:p>
            <a:pPr algn="ctr" eaLnBrk="1" hangingPunct="1">
              <a:spcBef>
                <a:spcPct val="50000"/>
              </a:spcBef>
              <a:defRPr/>
            </a:pPr>
            <a:r>
              <a:rPr lang="sv-SE" altLang="sv-SE" sz="1000" dirty="0">
                <a:solidFill>
                  <a:schemeClr val="tx1"/>
                </a:solidFill>
                <a:latin typeface="Times New Roman" panose="02020603050405020304" pitchFamily="18" charset="0"/>
                <a:cs typeface="Times New Roman" panose="02020603050405020304" pitchFamily="18" charset="0"/>
              </a:rPr>
              <a:t>Mikael</a:t>
            </a:r>
            <a:r>
              <a:rPr lang="sv-SE" altLang="sv-SE" sz="1000" dirty="0">
                <a:solidFill>
                  <a:srgbClr val="7A2900"/>
                </a:solidFill>
              </a:rPr>
              <a:t> </a:t>
            </a:r>
            <a:r>
              <a:rPr lang="sv-SE" altLang="sv-SE" sz="1000" dirty="0">
                <a:solidFill>
                  <a:schemeClr val="tx1"/>
                </a:solidFill>
                <a:latin typeface="Times New Roman" panose="02020603050405020304" pitchFamily="18" charset="0"/>
                <a:cs typeface="Times New Roman" panose="02020603050405020304" pitchFamily="18" charset="0"/>
              </a:rPr>
              <a:t>Billing</a:t>
            </a:r>
            <a:r>
              <a:rPr lang="sv-SE" altLang="sv-SE" sz="1000" dirty="0">
                <a:solidFill>
                  <a:srgbClr val="7A2900"/>
                </a:solidFill>
              </a:rPr>
              <a:t> </a:t>
            </a:r>
            <a:r>
              <a:rPr lang="sv-SE" altLang="sv-SE" sz="1000" dirty="0">
                <a:solidFill>
                  <a:schemeClr val="tx1"/>
                </a:solidFill>
                <a:latin typeface="Times New Roman" panose="02020603050405020304" pitchFamily="18" charset="0"/>
                <a:cs typeface="Times New Roman" panose="02020603050405020304" pitchFamily="18" charset="0"/>
              </a:rPr>
              <a:t>BUP</a:t>
            </a:r>
            <a:r>
              <a:rPr lang="sv-SE" altLang="sv-SE" sz="1000" dirty="0">
                <a:solidFill>
                  <a:srgbClr val="7A2900"/>
                </a:solidFill>
              </a:rPr>
              <a:t> </a:t>
            </a:r>
            <a:r>
              <a:rPr lang="sv-SE" altLang="sv-SE" sz="1000" dirty="0">
                <a:solidFill>
                  <a:schemeClr val="tx1"/>
                </a:solidFill>
                <a:latin typeface="Times New Roman" panose="02020603050405020304" pitchFamily="18" charset="0"/>
                <a:cs typeface="Times New Roman" panose="02020603050405020304" pitchFamily="18" charset="0"/>
              </a:rPr>
              <a:t>Asylpsykiatrisk</a:t>
            </a:r>
            <a:r>
              <a:rPr lang="sv-SE" altLang="sv-SE" sz="1000" dirty="0">
                <a:solidFill>
                  <a:srgbClr val="7A2900"/>
                </a:solidFill>
              </a:rPr>
              <a:t> </a:t>
            </a:r>
            <a:r>
              <a:rPr lang="sv-SE" altLang="sv-SE" sz="1000" dirty="0">
                <a:solidFill>
                  <a:schemeClr val="tx1"/>
                </a:solidFill>
                <a:latin typeface="Times New Roman" panose="02020603050405020304" pitchFamily="18" charset="0"/>
                <a:cs typeface="Times New Roman" panose="02020603050405020304" pitchFamily="18" charset="0"/>
              </a:rPr>
              <a:t>enhet</a:t>
            </a:r>
          </a:p>
        </p:txBody>
      </p:sp>
      <p:sp>
        <p:nvSpPr>
          <p:cNvPr id="1034" name="Line 23"/>
          <p:cNvSpPr>
            <a:spLocks noChangeShapeType="1"/>
          </p:cNvSpPr>
          <p:nvPr userDrawn="1"/>
        </p:nvSpPr>
        <p:spPr bwMode="auto">
          <a:xfrm>
            <a:off x="504825" y="6210300"/>
            <a:ext cx="8212138" cy="0"/>
          </a:xfrm>
          <a:prstGeom prst="line">
            <a:avLst/>
          </a:prstGeom>
          <a:noFill/>
          <a:ln w="9525">
            <a:solidFill>
              <a:srgbClr val="7A2900"/>
            </a:solidFill>
            <a:round/>
            <a:headEnd/>
            <a:tailEnd/>
          </a:ln>
          <a:effectLst/>
        </p:spPr>
        <p:txBody>
          <a:bodyPr anchor="ctr">
            <a:spAutoFit/>
          </a:bodyPr>
          <a:lstStyle/>
          <a:p>
            <a:endParaRPr lang="sv-SE"/>
          </a:p>
        </p:txBody>
      </p:sp>
    </p:spTree>
  </p:cSld>
  <p:clrMap bg1="lt1" tx1="dk1" bg2="lt2" tx2="dk2" accent1="accent1" accent2="accent2" accent3="accent3" accent4="accent4" accent5="accent5" accent6="accent6" hlink="hlink" folHlink="folHlink"/>
  <p:sldLayoutIdLst>
    <p:sldLayoutId id="2147484437" r:id="rId1"/>
    <p:sldLayoutId id="2147484427" r:id="rId2"/>
    <p:sldLayoutId id="2147484428" r:id="rId3"/>
    <p:sldLayoutId id="2147484429" r:id="rId4"/>
    <p:sldLayoutId id="2147484430" r:id="rId5"/>
    <p:sldLayoutId id="2147484431" r:id="rId6"/>
    <p:sldLayoutId id="2147484432" r:id="rId7"/>
    <p:sldLayoutId id="2147484433" r:id="rId8"/>
    <p:sldLayoutId id="2147484434" r:id="rId9"/>
    <p:sldLayoutId id="2147484435" r:id="rId10"/>
    <p:sldLayoutId id="2147484436" r:id="rId11"/>
  </p:sldLayoutIdLst>
  <p:transition advClick="0"/>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449" y="274638"/>
            <a:ext cx="7317105" cy="1325562"/>
          </a:xfrm>
          <a:prstGeom prst="rect">
            <a:avLst/>
          </a:prstGeom>
        </p:spPr>
        <p:txBody>
          <a:bodyPr vert="horz" lIns="91440" tIns="45720" rIns="91440" bIns="45720" rtlCol="0" anchor="b">
            <a:normAutofit/>
          </a:bodyPr>
          <a:lstStyle/>
          <a:p>
            <a:r>
              <a:rPr lang="sv-SE"/>
              <a:t>Klicka här för att ändra format</a:t>
            </a:r>
            <a:endParaRPr/>
          </a:p>
        </p:txBody>
      </p:sp>
      <p:sp>
        <p:nvSpPr>
          <p:cNvPr id="3" name="Text Placeholder 2"/>
          <p:cNvSpPr>
            <a:spLocks noGrp="1"/>
          </p:cNvSpPr>
          <p:nvPr>
            <p:ph type="body" idx="1"/>
          </p:nvPr>
        </p:nvSpPr>
        <p:spPr>
          <a:xfrm>
            <a:off x="913449" y="1828800"/>
            <a:ext cx="7317105" cy="4343400"/>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a:p>
        </p:txBody>
      </p:sp>
      <p:sp>
        <p:nvSpPr>
          <p:cNvPr id="4" name="Date Placeholder 3"/>
          <p:cNvSpPr>
            <a:spLocks noGrp="1"/>
          </p:cNvSpPr>
          <p:nvPr>
            <p:ph type="dt" sz="half" idx="2"/>
          </p:nvPr>
        </p:nvSpPr>
        <p:spPr>
          <a:xfrm>
            <a:off x="6115452" y="6448427"/>
            <a:ext cx="1047467" cy="180974"/>
          </a:xfrm>
          <a:prstGeom prst="rect">
            <a:avLst/>
          </a:prstGeom>
        </p:spPr>
        <p:txBody>
          <a:bodyPr vert="horz" lIns="91440" tIns="45720" rIns="91440" bIns="45720" rtlCol="0" anchor="ctr"/>
          <a:lstStyle>
            <a:lvl1pPr algn="r">
              <a:defRPr sz="750">
                <a:solidFill>
                  <a:schemeClr val="tx1"/>
                </a:solidFill>
              </a:defRPr>
            </a:lvl1pPr>
          </a:lstStyle>
          <a:p>
            <a:fld id="{EDF33987-6305-4E2A-BF18-EF013ECE927B}" type="datetimeFigureOut">
              <a:rPr lang="sv-SE"/>
              <a:pPr/>
              <a:t>2018-02-20</a:t>
            </a:fld>
            <a:endParaRPr/>
          </a:p>
        </p:txBody>
      </p:sp>
      <p:sp>
        <p:nvSpPr>
          <p:cNvPr id="5" name="Footer Placeholder 4"/>
          <p:cNvSpPr>
            <a:spLocks noGrp="1"/>
          </p:cNvSpPr>
          <p:nvPr>
            <p:ph type="ftr" sz="quarter" idx="3"/>
          </p:nvPr>
        </p:nvSpPr>
        <p:spPr>
          <a:xfrm>
            <a:off x="906863" y="6448427"/>
            <a:ext cx="4979929" cy="180974"/>
          </a:xfrm>
          <a:prstGeom prst="rect">
            <a:avLst/>
          </a:prstGeom>
        </p:spPr>
        <p:txBody>
          <a:bodyPr vert="horz" lIns="91440" tIns="45720" rIns="91440" bIns="45720" rtlCol="0" anchor="ctr"/>
          <a:lstStyle>
            <a:lvl1pPr algn="l">
              <a:defRPr sz="750" cap="all" baseline="0">
                <a:solidFill>
                  <a:schemeClr val="tx1"/>
                </a:solidFill>
              </a:defRPr>
            </a:lvl1pPr>
          </a:lstStyle>
          <a:p>
            <a:endParaRPr/>
          </a:p>
        </p:txBody>
      </p:sp>
      <p:sp>
        <p:nvSpPr>
          <p:cNvPr id="6" name="Slide Number Placeholder 5"/>
          <p:cNvSpPr>
            <a:spLocks noGrp="1"/>
          </p:cNvSpPr>
          <p:nvPr>
            <p:ph type="sldNum" sz="quarter" idx="4"/>
          </p:nvPr>
        </p:nvSpPr>
        <p:spPr>
          <a:xfrm>
            <a:off x="7373079" y="6448427"/>
            <a:ext cx="857474" cy="180974"/>
          </a:xfrm>
          <a:prstGeom prst="rect">
            <a:avLst/>
          </a:prstGeom>
        </p:spPr>
        <p:txBody>
          <a:bodyPr vert="horz" lIns="91440" tIns="45720" rIns="91440" bIns="45720" rtlCol="0" anchor="ctr"/>
          <a:lstStyle>
            <a:lvl1pPr algn="r">
              <a:defRPr sz="750">
                <a:solidFill>
                  <a:schemeClr val="tx1"/>
                </a:solidFill>
              </a:defRPr>
            </a:lvl1pPr>
          </a:lstStyle>
          <a:p>
            <a:fld id="{F36C87F6-986D-49E6-AF40-1B3A1EE8064D}" type="slidenum">
              <a:rPr/>
              <a:pPr/>
              <a:t>‹#›</a:t>
            </a:fld>
            <a:endParaRPr/>
          </a:p>
        </p:txBody>
      </p:sp>
    </p:spTree>
    <p:extLst>
      <p:ext uri="{BB962C8B-B14F-4D97-AF65-F5344CB8AC3E}">
        <p14:creationId xmlns:p14="http://schemas.microsoft.com/office/powerpoint/2010/main" val="3881845999"/>
      </p:ext>
    </p:extLst>
  </p:cSld>
  <p:clrMap bg1="lt1" tx1="dk1" bg2="lt2" tx2="dk2" accent1="accent1" accent2="accent2" accent3="accent3" accent4="accent4" accent5="accent5" accent6="accent6" hlink="hlink" folHlink="folHlink"/>
  <p:sldLayoutIdLst>
    <p:sldLayoutId id="2147484440" r:id="rId1"/>
    <p:sldLayoutId id="2147484441" r:id="rId2"/>
    <p:sldLayoutId id="2147484442" r:id="rId3"/>
    <p:sldLayoutId id="2147484443" r:id="rId4"/>
    <p:sldLayoutId id="2147484444" r:id="rId5"/>
    <p:sldLayoutId id="2147484445" r:id="rId6"/>
    <p:sldLayoutId id="2147484446" r:id="rId7"/>
    <p:sldLayoutId id="2147484447" r:id="rId8"/>
    <p:sldLayoutId id="2147484448" r:id="rId9"/>
    <p:sldLayoutId id="2147484449" r:id="rId10"/>
    <p:sldLayoutId id="214748445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983" rtl="0" eaLnBrk="1" latinLnBrk="0" hangingPunct="1">
        <a:lnSpc>
          <a:spcPct val="90000"/>
        </a:lnSpc>
        <a:spcBef>
          <a:spcPct val="0"/>
        </a:spcBef>
        <a:buNone/>
        <a:defRPr sz="3001" kern="1200" cap="all" baseline="0">
          <a:solidFill>
            <a:schemeClr val="tx1">
              <a:lumMod val="50000"/>
            </a:schemeClr>
          </a:solidFill>
          <a:latin typeface="+mj-lt"/>
          <a:ea typeface="+mj-ea"/>
          <a:cs typeface="+mj-cs"/>
        </a:defRPr>
      </a:lvl1pPr>
    </p:titleStyle>
    <p:bodyStyle>
      <a:lvl1pPr marL="205795" indent="-171496" algn="l" defTabSz="685983" rtl="0" eaLnBrk="1" latinLnBrk="0" hangingPunct="1">
        <a:lnSpc>
          <a:spcPct val="90000"/>
        </a:lnSpc>
        <a:spcBef>
          <a:spcPts val="1350"/>
        </a:spcBef>
        <a:buClr>
          <a:schemeClr val="tx1"/>
        </a:buClr>
        <a:buSzPct val="80000"/>
        <a:buFont typeface="Arial" pitchFamily="34" charset="0"/>
        <a:buChar char="•"/>
        <a:defRPr sz="1800" kern="1200">
          <a:solidFill>
            <a:schemeClr val="tx1"/>
          </a:solidFill>
          <a:latin typeface="+mn-lt"/>
          <a:ea typeface="+mn-ea"/>
          <a:cs typeface="+mn-cs"/>
        </a:defRPr>
      </a:lvl1pPr>
      <a:lvl2pPr marL="377291" indent="-171496" algn="l" defTabSz="685983" rtl="0" eaLnBrk="1" latinLnBrk="0" hangingPunct="1">
        <a:lnSpc>
          <a:spcPct val="90000"/>
        </a:lnSpc>
        <a:spcBef>
          <a:spcPts val="450"/>
        </a:spcBef>
        <a:buClr>
          <a:schemeClr val="tx1"/>
        </a:buClr>
        <a:buSzPct val="80000"/>
        <a:buFont typeface="Arial" pitchFamily="34" charset="0"/>
        <a:buChar char="•"/>
        <a:defRPr sz="1500" kern="1200">
          <a:solidFill>
            <a:schemeClr val="tx1"/>
          </a:solidFill>
          <a:latin typeface="+mn-lt"/>
          <a:ea typeface="+mn-ea"/>
          <a:cs typeface="+mn-cs"/>
        </a:defRPr>
      </a:lvl2pPr>
      <a:lvl3pPr marL="548786" indent="-171496" algn="l" defTabSz="685983" rtl="0" eaLnBrk="1" latinLnBrk="0" hangingPunct="1">
        <a:lnSpc>
          <a:spcPct val="90000"/>
        </a:lnSpc>
        <a:spcBef>
          <a:spcPts val="450"/>
        </a:spcBef>
        <a:buClr>
          <a:schemeClr val="tx1"/>
        </a:buClr>
        <a:buSzPct val="80000"/>
        <a:buFont typeface="Arial" pitchFamily="34" charset="0"/>
        <a:buChar char="•"/>
        <a:defRPr sz="1350" kern="1200">
          <a:solidFill>
            <a:schemeClr val="tx1"/>
          </a:solidFill>
          <a:latin typeface="+mn-lt"/>
          <a:ea typeface="+mn-ea"/>
          <a:cs typeface="+mn-cs"/>
        </a:defRPr>
      </a:lvl3pPr>
      <a:lvl4pPr marL="720282" indent="-171496" algn="l" defTabSz="685983" rtl="0" eaLnBrk="1" latinLnBrk="0" hangingPunct="1">
        <a:lnSpc>
          <a:spcPct val="90000"/>
        </a:lnSpc>
        <a:spcBef>
          <a:spcPts val="450"/>
        </a:spcBef>
        <a:buClr>
          <a:schemeClr val="tx1"/>
        </a:buClr>
        <a:buSzPct val="80000"/>
        <a:buFont typeface="Arial" pitchFamily="34" charset="0"/>
        <a:buChar char="•"/>
        <a:defRPr sz="1200" kern="1200">
          <a:solidFill>
            <a:schemeClr val="tx1"/>
          </a:solidFill>
          <a:latin typeface="+mn-lt"/>
          <a:ea typeface="+mn-ea"/>
          <a:cs typeface="+mn-cs"/>
        </a:defRPr>
      </a:lvl4pPr>
      <a:lvl5pPr marL="891778" indent="-171496" algn="l" defTabSz="685983" rtl="0" eaLnBrk="1" latinLnBrk="0" hangingPunct="1">
        <a:lnSpc>
          <a:spcPct val="90000"/>
        </a:lnSpc>
        <a:spcBef>
          <a:spcPts val="450"/>
        </a:spcBef>
        <a:buClr>
          <a:schemeClr val="tx1"/>
        </a:buClr>
        <a:buSzPct val="80000"/>
        <a:buFont typeface="Arial" pitchFamily="34" charset="0"/>
        <a:buChar char="•"/>
        <a:defRPr sz="1200" kern="1200">
          <a:solidFill>
            <a:schemeClr val="tx1"/>
          </a:solidFill>
          <a:latin typeface="+mn-lt"/>
          <a:ea typeface="+mn-ea"/>
          <a:cs typeface="+mn-cs"/>
        </a:defRPr>
      </a:lvl5pPr>
      <a:lvl6pPr marL="1063273" indent="-171496" algn="l" defTabSz="685983" rtl="0" eaLnBrk="1" latinLnBrk="0" hangingPunct="1">
        <a:spcBef>
          <a:spcPts val="450"/>
        </a:spcBef>
        <a:buSzPct val="80000"/>
        <a:buFont typeface="Arial" pitchFamily="34" charset="0"/>
        <a:buChar char="•"/>
        <a:defRPr sz="1200" kern="1200">
          <a:solidFill>
            <a:schemeClr val="tx1"/>
          </a:solidFill>
          <a:latin typeface="+mn-lt"/>
          <a:ea typeface="+mn-ea"/>
          <a:cs typeface="+mn-cs"/>
        </a:defRPr>
      </a:lvl6pPr>
      <a:lvl7pPr marL="1234769" indent="-171496" algn="l" defTabSz="685983" rtl="0" eaLnBrk="1" latinLnBrk="0" hangingPunct="1">
        <a:spcBef>
          <a:spcPts val="450"/>
        </a:spcBef>
        <a:buSzPct val="80000"/>
        <a:buFont typeface="Arial" pitchFamily="34" charset="0"/>
        <a:buChar char="•"/>
        <a:defRPr sz="1200" kern="1200">
          <a:solidFill>
            <a:schemeClr val="tx1"/>
          </a:solidFill>
          <a:latin typeface="+mn-lt"/>
          <a:ea typeface="+mn-ea"/>
          <a:cs typeface="+mn-cs"/>
        </a:defRPr>
      </a:lvl7pPr>
      <a:lvl8pPr marL="1406265" indent="-171496" algn="l" defTabSz="685983" rtl="0" eaLnBrk="1" latinLnBrk="0" hangingPunct="1">
        <a:spcBef>
          <a:spcPts val="450"/>
        </a:spcBef>
        <a:buSzPct val="80000"/>
        <a:buFont typeface="Arial" pitchFamily="34" charset="0"/>
        <a:buChar char="•"/>
        <a:defRPr sz="1200" kern="1200">
          <a:solidFill>
            <a:schemeClr val="tx1"/>
          </a:solidFill>
          <a:latin typeface="+mn-lt"/>
          <a:ea typeface="+mn-ea"/>
          <a:cs typeface="+mn-cs"/>
        </a:defRPr>
      </a:lvl8pPr>
      <a:lvl9pPr marL="1577761" indent="-171496" algn="l" defTabSz="685983" rtl="0" eaLnBrk="1" latinLnBrk="0" hangingPunct="1">
        <a:spcBef>
          <a:spcPts val="450"/>
        </a:spcBef>
        <a:buSzPct val="80000"/>
        <a:buFont typeface="Arial" pitchFamily="34" charset="0"/>
        <a:buChar char="•"/>
        <a:defRPr sz="1200" kern="1200" baseline="0">
          <a:solidFill>
            <a:schemeClr val="tx1"/>
          </a:solidFill>
          <a:latin typeface="+mn-lt"/>
          <a:ea typeface="+mn-ea"/>
          <a:cs typeface="+mn-cs"/>
        </a:defRPr>
      </a:lvl9pPr>
    </p:bodyStyle>
    <p:otherStyle>
      <a:defPPr>
        <a:defRPr/>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18" Type="http://schemas.openxmlformats.org/officeDocument/2006/relationships/image" Target="../media/image17.emf"/><Relationship Id="rId26" Type="http://schemas.openxmlformats.org/officeDocument/2006/relationships/image" Target="../media/image25.emf"/><Relationship Id="rId3" Type="http://schemas.openxmlformats.org/officeDocument/2006/relationships/image" Target="../media/image2.emf"/><Relationship Id="rId21" Type="http://schemas.openxmlformats.org/officeDocument/2006/relationships/image" Target="../media/image20.emf"/><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image" Target="../media/image16.emf"/><Relationship Id="rId25" Type="http://schemas.openxmlformats.org/officeDocument/2006/relationships/image" Target="../media/image24.emf"/><Relationship Id="rId2" Type="http://schemas.openxmlformats.org/officeDocument/2006/relationships/notesSlide" Target="../notesSlides/notesSlide1.xml"/><Relationship Id="rId16" Type="http://schemas.openxmlformats.org/officeDocument/2006/relationships/image" Target="../media/image15.emf"/><Relationship Id="rId20" Type="http://schemas.openxmlformats.org/officeDocument/2006/relationships/image" Target="../media/image19.emf"/><Relationship Id="rId1" Type="http://schemas.openxmlformats.org/officeDocument/2006/relationships/slideLayout" Target="../slideLayouts/slideLayout7.xml"/><Relationship Id="rId6" Type="http://schemas.openxmlformats.org/officeDocument/2006/relationships/image" Target="../media/image5.emf"/><Relationship Id="rId11" Type="http://schemas.openxmlformats.org/officeDocument/2006/relationships/image" Target="../media/image10.emf"/><Relationship Id="rId24" Type="http://schemas.openxmlformats.org/officeDocument/2006/relationships/image" Target="../media/image23.emf"/><Relationship Id="rId5" Type="http://schemas.openxmlformats.org/officeDocument/2006/relationships/image" Target="../media/image4.emf"/><Relationship Id="rId15" Type="http://schemas.openxmlformats.org/officeDocument/2006/relationships/image" Target="../media/image14.emf"/><Relationship Id="rId23" Type="http://schemas.openxmlformats.org/officeDocument/2006/relationships/image" Target="../media/image22.emf"/><Relationship Id="rId28" Type="http://schemas.openxmlformats.org/officeDocument/2006/relationships/image" Target="../media/image27.emf"/><Relationship Id="rId10" Type="http://schemas.openxmlformats.org/officeDocument/2006/relationships/image" Target="../media/image9.emf"/><Relationship Id="rId19" Type="http://schemas.openxmlformats.org/officeDocument/2006/relationships/image" Target="../media/image18.emf"/><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 Id="rId22" Type="http://schemas.openxmlformats.org/officeDocument/2006/relationships/image" Target="../media/image21.emf"/><Relationship Id="rId27" Type="http://schemas.openxmlformats.org/officeDocument/2006/relationships/image" Target="../media/image26.emf"/></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28.emf"/><Relationship Id="rId7" Type="http://schemas.openxmlformats.org/officeDocument/2006/relationships/image" Target="../media/image30.emf"/><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9.emf"/><Relationship Id="rId4" Type="http://schemas.openxmlformats.org/officeDocument/2006/relationships/customXml" Target="../ink/ink2.xml"/><Relationship Id="rId9" Type="http://schemas.openxmlformats.org/officeDocument/2006/relationships/image" Target="../media/image31.emf"/></Relationships>
</file>

<file path=ppt/slides/_rels/slide7.xml.rels><?xml version="1.0" encoding="UTF-8" standalone="yes"?>
<Relationships xmlns="http://schemas.openxmlformats.org/package/2006/relationships"><Relationship Id="rId8" Type="http://schemas.openxmlformats.org/officeDocument/2006/relationships/customXml" Target="../ink/ink8.xml"/><Relationship Id="rId3" Type="http://schemas.openxmlformats.org/officeDocument/2006/relationships/image" Target="../media/image280.emf"/><Relationship Id="rId7" Type="http://schemas.openxmlformats.org/officeDocument/2006/relationships/image" Target="../media/image300.emf"/><Relationship Id="rId2" Type="http://schemas.openxmlformats.org/officeDocument/2006/relationships/customXml" Target="../ink/ink5.xml"/><Relationship Id="rId1" Type="http://schemas.openxmlformats.org/officeDocument/2006/relationships/slideLayout" Target="../slideLayouts/slideLayout2.xml"/><Relationship Id="rId6" Type="http://schemas.openxmlformats.org/officeDocument/2006/relationships/customXml" Target="../ink/ink7.xml"/><Relationship Id="rId5" Type="http://schemas.openxmlformats.org/officeDocument/2006/relationships/image" Target="../media/image290.emf"/><Relationship Id="rId4" Type="http://schemas.openxmlformats.org/officeDocument/2006/relationships/customXml" Target="../ink/ink6.xml"/><Relationship Id="rId9" Type="http://schemas.openxmlformats.org/officeDocument/2006/relationships/image" Target="../media/image310.emf"/></Relationships>
</file>

<file path=ppt/slides/_rels/slide8.xml.rels><?xml version="1.0" encoding="UTF-8" standalone="yes"?>
<Relationships xmlns="http://schemas.openxmlformats.org/package/2006/relationships"><Relationship Id="rId8" Type="http://schemas.openxmlformats.org/officeDocument/2006/relationships/customXml" Target="../ink/ink12.xml"/><Relationship Id="rId3" Type="http://schemas.openxmlformats.org/officeDocument/2006/relationships/image" Target="../media/image28.emf"/><Relationship Id="rId7" Type="http://schemas.openxmlformats.org/officeDocument/2006/relationships/image" Target="../media/image30.emf"/><Relationship Id="rId2"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11.xml"/><Relationship Id="rId5" Type="http://schemas.openxmlformats.org/officeDocument/2006/relationships/image" Target="../media/image29.emf"/><Relationship Id="rId4" Type="http://schemas.openxmlformats.org/officeDocument/2006/relationships/customXml" Target="../ink/ink10.xml"/><Relationship Id="rId9" Type="http://schemas.openxmlformats.org/officeDocument/2006/relationships/image" Target="../media/image3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3448" y="1464816"/>
            <a:ext cx="7317105" cy="1474327"/>
          </a:xfrm>
        </p:spPr>
        <p:txBody>
          <a:bodyPr>
            <a:normAutofit fontScale="90000"/>
          </a:bodyPr>
          <a:lstStyle/>
          <a:p>
            <a:pPr>
              <a:spcBef>
                <a:spcPts val="0"/>
              </a:spcBef>
            </a:pPr>
            <a:r>
              <a:rPr lang="sv-SE" sz="2800" cap="none" dirty="0">
                <a:solidFill>
                  <a:srgbClr val="545454">
                    <a:lumMod val="50000"/>
                  </a:srgbClr>
                </a:solidFill>
                <a:latin typeface="Times New Roman" panose="02020603050405020304" pitchFamily="18" charset="0"/>
                <a:ea typeface="Segoe UI Emoji" panose="020B0502040204020203" pitchFamily="34" charset="0"/>
                <a:cs typeface="Times New Roman" panose="02020603050405020304" pitchFamily="18" charset="0"/>
              </a:rPr>
              <a:t>Självmordstankar, självmordsförsök och fullbordade självmord bland ensamkommande ungdomar – betydelsefulla aspekter av förståelse för och vården av ungdomarna.</a:t>
            </a:r>
          </a:p>
        </p:txBody>
      </p:sp>
      <p:sp>
        <p:nvSpPr>
          <p:cNvPr id="3" name="Subtitle 2"/>
          <p:cNvSpPr>
            <a:spLocks noGrp="1"/>
          </p:cNvSpPr>
          <p:nvPr>
            <p:ph type="subTitle" idx="1"/>
          </p:nvPr>
        </p:nvSpPr>
        <p:spPr/>
        <p:txBody>
          <a:bodyPr/>
          <a:lstStyle/>
          <a:p>
            <a:r>
              <a:rPr lang="sv-SE" dirty="0">
                <a:solidFill>
                  <a:srgbClr val="545454"/>
                </a:solidFill>
                <a:latin typeface="Times New Roman" panose="02020603050405020304" pitchFamily="18" charset="0"/>
                <a:cs typeface="Times New Roman" panose="02020603050405020304" pitchFamily="18" charset="0"/>
              </a:rPr>
              <a:t>Mikael Billing</a:t>
            </a:r>
          </a:p>
          <a:p>
            <a:r>
              <a:rPr lang="sv-SE" dirty="0">
                <a:solidFill>
                  <a:srgbClr val="545454"/>
                </a:solidFill>
                <a:latin typeface="Times New Roman" panose="02020603050405020304" pitchFamily="18" charset="0"/>
                <a:cs typeface="Times New Roman" panose="02020603050405020304" pitchFamily="18" charset="0"/>
              </a:rPr>
              <a:t>Enhetschef BUP Asylpsykiatrisk enhet</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4C43DE-2CC3-4C67-AC7B-DF31C6B9DA76}"/>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Mental pain – graden av psykisk smärta</a:t>
            </a:r>
            <a:br>
              <a:rPr lang="sv-SE" sz="2400" b="1" dirty="0">
                <a:latin typeface="Times New Roman" panose="02020603050405020304" pitchFamily="18" charset="0"/>
                <a:cs typeface="Times New Roman" panose="02020603050405020304" pitchFamily="18" charset="0"/>
              </a:rPr>
            </a:br>
            <a:endParaRPr lang="sv-SE" sz="2400" b="1" dirty="0">
              <a:latin typeface="Times New Roman" panose="02020603050405020304" pitchFamily="18" charset="0"/>
              <a:cs typeface="Times New Roman" panose="02020603050405020304" pitchFamily="18" charset="0"/>
            </a:endParaRPr>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Höga nivåer av psykisk smärta ökar sårbarheten för självmordsförsök och självmordshandlingar, framförallt om individen inte kan reglera den psykiska smärtan.</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Intensiva negativa känslor leder till en svår psykisk smärta som är svår att bära, framförallt om det inte finns någon förutsägbar förändring i framtiden (se </a:t>
            </a:r>
            <a:r>
              <a:rPr lang="sv-SE" altLang="sv-SE" sz="2200" dirty="0" err="1">
                <a:latin typeface="Times New Roman" pitchFamily="18" charset="0"/>
                <a:cs typeface="Times New Roman" pitchFamily="18" charset="0"/>
              </a:rPr>
              <a:t>Verrocchio</a:t>
            </a:r>
            <a:r>
              <a:rPr lang="sv-SE" altLang="sv-SE" sz="2200" dirty="0">
                <a:latin typeface="Times New Roman" pitchFamily="18" charset="0"/>
                <a:cs typeface="Times New Roman" pitchFamily="18" charset="0"/>
              </a:rPr>
              <a:t> 2016).</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Graden av psykisk smärta ökar bland ensamkommande ju längre de lever i en utsatt situation. </a:t>
            </a:r>
          </a:p>
        </p:txBody>
      </p:sp>
    </p:spTree>
    <p:extLst>
      <p:ext uri="{BB962C8B-B14F-4D97-AF65-F5344CB8AC3E}">
        <p14:creationId xmlns:p14="http://schemas.microsoft.com/office/powerpoint/2010/main" val="6312691"/>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DE52B8-788A-4772-97BA-649DA6BF5CF2}"/>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Behandling av psykisk smärta</a:t>
            </a:r>
            <a:endParaRPr lang="sv-SE" sz="2400" dirty="0">
              <a:latin typeface="Times New Roman" panose="02020603050405020304" pitchFamily="18" charset="0"/>
              <a:cs typeface="Times New Roman" panose="02020603050405020304" pitchFamily="18" charset="0"/>
            </a:endParaRPr>
          </a:p>
        </p:txBody>
      </p:sp>
      <p:sp>
        <p:nvSpPr>
          <p:cNvPr id="23554" name="Platshållare för innehåll 2"/>
          <p:cNvSpPr>
            <a:spLocks noGrp="1"/>
          </p:cNvSpPr>
          <p:nvPr>
            <p:ph idx="1"/>
          </p:nvPr>
        </p:nvSpPr>
        <p:spPr/>
        <p:txBody>
          <a:bodyPr/>
          <a:lstStyle/>
          <a:p>
            <a:pPr marL="0" indent="0" algn="ctr">
              <a:spcBef>
                <a:spcPct val="0"/>
              </a:spcBef>
              <a:buNone/>
            </a:pPr>
            <a:endParaRPr lang="sv-SE" altLang="sv-SE" sz="2200" b="1" dirty="0">
              <a:latin typeface="Times New Roman" pitchFamily="18" charset="0"/>
              <a:cs typeface="Times New Roman" pitchFamily="18" charset="0"/>
            </a:endParaRPr>
          </a:p>
          <a:p>
            <a:pPr marL="0" indent="0" algn="ctr">
              <a:spcBef>
                <a:spcPct val="0"/>
              </a:spcBef>
              <a:buFont typeface="Wingdings" pitchFamily="2" charset="2"/>
              <a:buNone/>
            </a:pPr>
            <a:endParaRPr lang="sv-SE" altLang="sv-SE" sz="2200" b="1"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Identifiera den psykiska smärtan, göra den talbar och stärka förståelsen av ursprunget till den egna psykiska smärtan.</a:t>
            </a: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Förmedla hopp om att det går att förändra graden av psykisk smärta.</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Stärka förmågan att handskas med och mildra den psykiska smärtan. </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Stärka skyddande faktorer, framförallt socialt stöd.</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Medicinering som lindrar den psykiska smärtan.</a:t>
            </a:r>
          </a:p>
        </p:txBody>
      </p:sp>
    </p:spTree>
    <p:extLst>
      <p:ext uri="{BB962C8B-B14F-4D97-AF65-F5344CB8AC3E}">
        <p14:creationId xmlns:p14="http://schemas.microsoft.com/office/powerpoint/2010/main" val="1376813062"/>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CE007-254A-4B62-8011-FC4D48C1F511}"/>
              </a:ext>
            </a:extLst>
          </p:cNvPr>
          <p:cNvSpPr>
            <a:spLocks noGrp="1"/>
          </p:cNvSpPr>
          <p:nvPr>
            <p:ph type="title"/>
          </p:nvPr>
        </p:nvSpPr>
        <p:spPr/>
        <p:txBody>
          <a:bodyPr/>
          <a:lstStyle/>
          <a:p>
            <a:r>
              <a:rPr lang="sv-SE" altLang="sv-SE" sz="2400" b="1" dirty="0">
                <a:latin typeface="Times New Roman" pitchFamily="18" charset="0"/>
                <a:cs typeface="Times New Roman" pitchFamily="18" charset="0"/>
              </a:rPr>
              <a:t>Entrapment – infångad/fastlåst</a:t>
            </a:r>
            <a:br>
              <a:rPr lang="sv-SE" altLang="sv-SE" sz="2400" b="1" dirty="0">
                <a:latin typeface="Times New Roman" pitchFamily="18" charset="0"/>
                <a:cs typeface="Times New Roman" pitchFamily="18" charset="0"/>
              </a:rPr>
            </a:br>
            <a:endParaRPr lang="sv-SE" sz="2400" dirty="0"/>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r>
              <a:rPr lang="sv-SE" altLang="sv-SE" sz="2200" dirty="0">
                <a:latin typeface="Times New Roman" pitchFamily="18" charset="0"/>
                <a:cs typeface="Times New Roman" pitchFamily="18" charset="0"/>
              </a:rPr>
              <a:t>Upplevelsen av att vara fast i en outhärdlig situation från vilken det inte finns någon väg ut. Känslan av att vara ”fastlåst” hänger ofta ihop med kronisk pågående stress som är svår att komma ur. En situation som upplevs som mycket smärtsam.</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en-US" altLang="sv-SE" sz="1800" dirty="0">
                <a:latin typeface="Times New Roman" pitchFamily="18" charset="0"/>
                <a:cs typeface="Times New Roman" pitchFamily="18" charset="0"/>
              </a:rPr>
              <a:t>”… entrapment also involves psychological processes, relating to an individual`s subjective perception of his or her circumstances as being uncontrollable, unremitting, and inescapable. External entrapment relates to entrapment by external events or circumstances, whereas internal entrapment relates to entrapment in internal thoughts and feelings”(Tayler 2011)</a:t>
            </a:r>
            <a:endParaRPr lang="sv-SE" altLang="sv-SE" sz="1800" dirty="0">
              <a:latin typeface="Times New Roman" pitchFamily="18" charset="0"/>
              <a:cs typeface="Times New Roman" pitchFamily="18" charset="0"/>
            </a:endParaRP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Situationen för många ensamkommande innehålla starka inslag av att vara fastlåst i en ytterst komplicerad livssituation, utan konstruktiva alternativ.</a:t>
            </a:r>
          </a:p>
        </p:txBody>
      </p:sp>
    </p:spTree>
    <p:extLst>
      <p:ext uri="{BB962C8B-B14F-4D97-AF65-F5344CB8AC3E}">
        <p14:creationId xmlns:p14="http://schemas.microsoft.com/office/powerpoint/2010/main" val="1173564105"/>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0860EE-0543-43BF-BD51-2C6B0614C75E}"/>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Behandling av upplevelsen av att vara infångad/fastlåst</a:t>
            </a:r>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Öka förståelsen för hur ungdomens livssituation skapar en upplevelse av att vara fastlåst utan handlingsalternativ. </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Undersöka vilka handlingsalternativ som finns och hur ungdomen kan komma ur upplevelsen av att vara infångad/fastlåst.</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Stärka positiva egenskaper hos ungdomen och minnet av tidigare positiva erfarenheter som hjälper till att handskas med nuvarande livssituation och utmaningar.</a:t>
            </a:r>
          </a:p>
        </p:txBody>
      </p:sp>
    </p:spTree>
    <p:extLst>
      <p:ext uri="{BB962C8B-B14F-4D97-AF65-F5344CB8AC3E}">
        <p14:creationId xmlns:p14="http://schemas.microsoft.com/office/powerpoint/2010/main" val="2772697225"/>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BDB1DF-C3C4-43B1-8542-4EB3FE4EE21E}"/>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Social </a:t>
            </a:r>
            <a:r>
              <a:rPr lang="sv-SE" sz="2400" b="1" dirty="0" err="1">
                <a:latin typeface="Times New Roman" panose="02020603050405020304" pitchFamily="18" charset="0"/>
                <a:cs typeface="Times New Roman" panose="02020603050405020304" pitchFamily="18" charset="0"/>
              </a:rPr>
              <a:t>defeat</a:t>
            </a:r>
            <a:r>
              <a:rPr lang="sv-SE" sz="2400" b="1" dirty="0">
                <a:latin typeface="Times New Roman" panose="02020603050405020304" pitchFamily="18" charset="0"/>
                <a:cs typeface="Times New Roman" panose="02020603050405020304" pitchFamily="18" charset="0"/>
              </a:rPr>
              <a:t> – socialt nederlag</a:t>
            </a:r>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Sociala nederlag eller upplevelsen av socialt nederlag har betydelse för utvecklandet av hopplöshetskänslor, suicidtankar och suicidförsök. Det finns en rad omständigheter som framtvingar upplevelsen av nederlag. </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en-US" altLang="sv-SE" sz="1800" dirty="0">
                <a:latin typeface="Times New Roman" pitchFamily="18" charset="0"/>
                <a:cs typeface="Times New Roman" pitchFamily="18" charset="0"/>
              </a:rPr>
              <a:t>“ (a) a failure to attain, or loss of valued resources, including social and material resources.</a:t>
            </a:r>
          </a:p>
          <a:p>
            <a:pPr marL="0" indent="0">
              <a:spcBef>
                <a:spcPct val="0"/>
              </a:spcBef>
              <a:buFont typeface="Wingdings" pitchFamily="2" charset="2"/>
              <a:buNone/>
            </a:pPr>
            <a:r>
              <a:rPr lang="en-US" altLang="sv-SE" sz="1800" dirty="0">
                <a:latin typeface="Times New Roman" pitchFamily="18" charset="0"/>
                <a:cs typeface="Times New Roman" pitchFamily="18" charset="0"/>
              </a:rPr>
              <a:t>(b) social put-downs or attacks from others</a:t>
            </a:r>
          </a:p>
          <a:p>
            <a:pPr marL="0" indent="0">
              <a:spcBef>
                <a:spcPct val="0"/>
              </a:spcBef>
              <a:buFont typeface="Wingdings" pitchFamily="2" charset="2"/>
              <a:buNone/>
            </a:pPr>
            <a:r>
              <a:rPr lang="en-US" altLang="sv-SE" sz="1800" dirty="0">
                <a:latin typeface="Times New Roman" pitchFamily="18" charset="0"/>
                <a:cs typeface="Times New Roman" pitchFamily="18" charset="0"/>
              </a:rPr>
              <a:t>(c) internal sources of attack, such as self-criticism, unfavorable social comparisons or unachievable ambitions”(Taylor 2011).</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Situationen som ensamkommande genererar såväl yttre nederlag som inre upplevelser av nederlag. Avslag på asylansökan, behöva lämna ett fungerande sammanhang och risken att skickas tillbaka till hemlandet.</a:t>
            </a:r>
          </a:p>
        </p:txBody>
      </p:sp>
    </p:spTree>
    <p:extLst>
      <p:ext uri="{BB962C8B-B14F-4D97-AF65-F5344CB8AC3E}">
        <p14:creationId xmlns:p14="http://schemas.microsoft.com/office/powerpoint/2010/main" val="2054871066"/>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288F4A-7853-4FD6-9EC9-44730F956D13}"/>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Behandling av socialt nederlag</a:t>
            </a:r>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Identifiera erfarenheter och upplevelser av sociala nederlag hos ungdomen och öka förståelsen för konsekvenserna.</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Anpassa och förändra mål. Vilka är möjliga att nå och vilka mål går att omvärdera. </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Skapa realistiska förväntningar på sig själv utifrån nuvarande situation.</a:t>
            </a:r>
          </a:p>
          <a:p>
            <a:pPr marL="0" indent="0">
              <a:spcBef>
                <a:spcPct val="0"/>
              </a:spcBef>
              <a:buFont typeface="Wingdings" pitchFamily="2" charset="2"/>
              <a:buNone/>
            </a:pPr>
            <a:endParaRPr lang="en-US" altLang="sv-SE" sz="2200" dirty="0">
              <a:latin typeface="Times New Roman" pitchFamily="18" charset="0"/>
              <a:cs typeface="Times New Roman" pitchFamily="18" charset="0"/>
            </a:endParaRPr>
          </a:p>
          <a:p>
            <a:pPr marL="0" indent="0">
              <a:spcBef>
                <a:spcPct val="0"/>
              </a:spcBef>
              <a:buFont typeface="Wingdings" pitchFamily="2" charset="2"/>
              <a:buNone/>
            </a:pPr>
            <a:r>
              <a:rPr lang="en-US" altLang="sv-SE" sz="2200" dirty="0" err="1">
                <a:latin typeface="Times New Roman" pitchFamily="18" charset="0"/>
                <a:cs typeface="Times New Roman" pitchFamily="18" charset="0"/>
              </a:rPr>
              <a:t>Utforska</a:t>
            </a:r>
            <a:r>
              <a:rPr lang="en-US" altLang="sv-SE" sz="2200" dirty="0">
                <a:latin typeface="Times New Roman" pitchFamily="18" charset="0"/>
                <a:cs typeface="Times New Roman" pitchFamily="18" charset="0"/>
              </a:rPr>
              <a:t> </a:t>
            </a:r>
            <a:r>
              <a:rPr lang="en-US" altLang="sv-SE" sz="2200" dirty="0" err="1">
                <a:latin typeface="Times New Roman" pitchFamily="18" charset="0"/>
                <a:cs typeface="Times New Roman" pitchFamily="18" charset="0"/>
              </a:rPr>
              <a:t>tidigare</a:t>
            </a:r>
            <a:r>
              <a:rPr lang="en-US" altLang="sv-SE" sz="2200" dirty="0">
                <a:latin typeface="Times New Roman" pitchFamily="18" charset="0"/>
                <a:cs typeface="Times New Roman" pitchFamily="18" charset="0"/>
              </a:rPr>
              <a:t> </a:t>
            </a:r>
            <a:r>
              <a:rPr lang="en-US" altLang="sv-SE" sz="2200" dirty="0" err="1">
                <a:latin typeface="Times New Roman" pitchFamily="18" charset="0"/>
                <a:cs typeface="Times New Roman" pitchFamily="18" charset="0"/>
              </a:rPr>
              <a:t>positiva</a:t>
            </a:r>
            <a:r>
              <a:rPr lang="en-US" altLang="sv-SE" sz="2200" dirty="0">
                <a:latin typeface="Times New Roman" pitchFamily="18" charset="0"/>
                <a:cs typeface="Times New Roman" pitchFamily="18" charset="0"/>
              </a:rPr>
              <a:t> </a:t>
            </a:r>
            <a:r>
              <a:rPr lang="en-US" altLang="sv-SE" sz="2200" dirty="0" err="1">
                <a:latin typeface="Times New Roman" pitchFamily="18" charset="0"/>
                <a:cs typeface="Times New Roman" pitchFamily="18" charset="0"/>
              </a:rPr>
              <a:t>erfarenheter</a:t>
            </a:r>
            <a:r>
              <a:rPr lang="en-US" altLang="sv-SE" sz="2200" dirty="0">
                <a:latin typeface="Times New Roman" pitchFamily="18" charset="0"/>
                <a:cs typeface="Times New Roman" pitchFamily="18" charset="0"/>
              </a:rPr>
              <a:t> </a:t>
            </a:r>
            <a:r>
              <a:rPr lang="en-US" altLang="sv-SE" sz="2200" dirty="0" err="1">
                <a:latin typeface="Times New Roman" pitchFamily="18" charset="0"/>
                <a:cs typeface="Times New Roman" pitchFamily="18" charset="0"/>
              </a:rPr>
              <a:t>och</a:t>
            </a:r>
            <a:r>
              <a:rPr lang="en-US" altLang="sv-SE" sz="2200" dirty="0">
                <a:latin typeface="Times New Roman" pitchFamily="18" charset="0"/>
                <a:cs typeface="Times New Roman" pitchFamily="18" charset="0"/>
              </a:rPr>
              <a:t> </a:t>
            </a:r>
            <a:r>
              <a:rPr lang="en-US" altLang="sv-SE" sz="2200" dirty="0" err="1">
                <a:latin typeface="Times New Roman" pitchFamily="18" charset="0"/>
                <a:cs typeface="Times New Roman" pitchFamily="18" charset="0"/>
              </a:rPr>
              <a:t>coopingstrategier</a:t>
            </a:r>
            <a:r>
              <a:rPr lang="en-US" altLang="sv-SE" sz="2200" dirty="0">
                <a:latin typeface="Times New Roman" pitchFamily="18" charset="0"/>
                <a:cs typeface="Times New Roman" pitchFamily="18" charset="0"/>
              </a:rPr>
              <a:t>.</a:t>
            </a:r>
            <a:endParaRPr lang="sv-SE" altLang="sv-SE" sz="2200" dirty="0">
              <a:latin typeface="Times New Roman" pitchFamily="18" charset="0"/>
              <a:cs typeface="Times New Roman" pitchFamily="18" charset="0"/>
            </a:endParaRPr>
          </a:p>
        </p:txBody>
      </p:sp>
    </p:spTree>
    <p:extLst>
      <p:ext uri="{BB962C8B-B14F-4D97-AF65-F5344CB8AC3E}">
        <p14:creationId xmlns:p14="http://schemas.microsoft.com/office/powerpoint/2010/main" val="88382297"/>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5A2675-E6AA-4626-81D2-F8C45162842E}"/>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Existentiell hopplöshet</a:t>
            </a:r>
            <a:endParaRPr lang="sv-SE" sz="2400" dirty="0">
              <a:latin typeface="Times New Roman" panose="02020603050405020304" pitchFamily="18" charset="0"/>
              <a:cs typeface="Times New Roman" panose="02020603050405020304" pitchFamily="18" charset="0"/>
            </a:endParaRPr>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Tidigare nämnda aspekter genererar en svår känsla av existentiell hopplöshet. Det är ytterst svårt att bibehålla hopp under långvarig stress och hög grad av osäkerhet i framtiden.</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Blockering av mål och framtidsmöjligheter kan vara katastrofalt för ungdomar som inte kan formulera nya mål. De kan känna sig hopplösa i en sådan situation och uppfattar självmord som den enda vägen ut (se </a:t>
            </a:r>
            <a:r>
              <a:rPr lang="sv-SE" altLang="sv-SE" sz="2200" dirty="0" err="1">
                <a:latin typeface="Times New Roman" pitchFamily="18" charset="0"/>
                <a:cs typeface="Times New Roman" pitchFamily="18" charset="0"/>
              </a:rPr>
              <a:t>Huen</a:t>
            </a:r>
            <a:r>
              <a:rPr lang="sv-SE" altLang="sv-SE" sz="2200" dirty="0">
                <a:latin typeface="Times New Roman" pitchFamily="18" charset="0"/>
                <a:cs typeface="Times New Roman" pitchFamily="18" charset="0"/>
              </a:rPr>
              <a:t> 2015).</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Stark rädsla för att återvända till ett land där situationen är ytterst instabil med återkommande terrordåd, har betydelse för suicidtankar och suicidförsök. </a:t>
            </a:r>
          </a:p>
        </p:txBody>
      </p:sp>
    </p:spTree>
    <p:extLst>
      <p:ext uri="{BB962C8B-B14F-4D97-AF65-F5344CB8AC3E}">
        <p14:creationId xmlns:p14="http://schemas.microsoft.com/office/powerpoint/2010/main" val="3895420642"/>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793F13-3808-41FA-8C98-91CD4285DE75}"/>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Behandling av existentiell hopplöshet</a:t>
            </a:r>
            <a:endParaRPr lang="sv-SE" sz="2400" dirty="0">
              <a:latin typeface="Times New Roman" panose="02020603050405020304" pitchFamily="18" charset="0"/>
              <a:cs typeface="Times New Roman" panose="02020603050405020304" pitchFamily="18" charset="0"/>
            </a:endParaRPr>
          </a:p>
        </p:txBody>
      </p:sp>
      <p:sp>
        <p:nvSpPr>
          <p:cNvPr id="23554" name="Platshållare för innehåll 2"/>
          <p:cNvSpPr>
            <a:spLocks noGrp="1"/>
          </p:cNvSpPr>
          <p:nvPr>
            <p:ph idx="1"/>
          </p:nvPr>
        </p:nvSpPr>
        <p:spPr/>
        <p:txBody>
          <a:bodyPr/>
          <a:lstStyle/>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Identifiera hopp och hopplöshet hos ungdomen.</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Omvärdera mål och formulera nya mål.</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Identifiera utmaningar och hur ungdomarna kan möta dem.</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Hitta nya vägar.</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solidFill>
                  <a:srgbClr val="FF0000"/>
                </a:solidFill>
                <a:latin typeface="Times New Roman" pitchFamily="18" charset="0"/>
                <a:cs typeface="Times New Roman" pitchFamily="18" charset="0"/>
              </a:rPr>
              <a:t>Tillsammans med ungdomen undersöka vilka möjligheter som finns om de blir utvisade.</a:t>
            </a:r>
          </a:p>
        </p:txBody>
      </p:sp>
    </p:spTree>
    <p:extLst>
      <p:ext uri="{BB962C8B-B14F-4D97-AF65-F5344CB8AC3E}">
        <p14:creationId xmlns:p14="http://schemas.microsoft.com/office/powerpoint/2010/main" val="2700742023"/>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7A0F21-71B0-40A7-8FCA-F6E0FDBFBFEB}"/>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Betydelsen av att involvera viktiga släktingar </a:t>
            </a:r>
          </a:p>
        </p:txBody>
      </p:sp>
      <p:sp>
        <p:nvSpPr>
          <p:cNvPr id="31746" name="Platshållare för innehåll 2"/>
          <p:cNvSpPr>
            <a:spLocks noGrp="1"/>
          </p:cNvSpPr>
          <p:nvPr>
            <p:ph idx="1"/>
          </p:nvPr>
        </p:nvSpPr>
        <p:spPr/>
        <p:txBody>
          <a:bodyPr/>
          <a:lstStyle/>
          <a:p>
            <a:pPr marL="0" indent="0">
              <a:spcBef>
                <a:spcPct val="0"/>
              </a:spcBef>
              <a:buNone/>
            </a:pPr>
            <a:r>
              <a:rPr lang="sv-SE" altLang="sv-SE" sz="2200" dirty="0">
                <a:latin typeface="Times New Roman" pitchFamily="18" charset="0"/>
                <a:cs typeface="Times New Roman" pitchFamily="18" charset="0"/>
              </a:rPr>
              <a:t>Om det är möjligt involvera släktingar; uppmana ungdomen att ta hjälp av föräldrar för att orientera sig i svårigheter och involvera dem i svåra beslut om framtiden. </a:t>
            </a: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Hjälpa ungdomen att vidmakthålla inre minnen av anhörigas omsorg.</a:t>
            </a: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en-US" altLang="sv-SE" sz="1800" dirty="0">
                <a:latin typeface="Times New Roman" pitchFamily="18" charset="0"/>
                <a:cs typeface="Times New Roman" pitchFamily="18" charset="0"/>
              </a:rPr>
              <a:t>” a culturally appropriate safety plan may include names of family members not in Australia, photos of people close to the person in distress, experiences the person wants to have that bring a calmer sense of self” (Procter 2017).</a:t>
            </a:r>
            <a:endParaRPr lang="sv-SE" altLang="sv-SE" sz="1800" dirty="0">
              <a:latin typeface="Times New Roman" pitchFamily="18" charset="0"/>
              <a:cs typeface="Times New Roman" pitchFamily="18" charset="0"/>
            </a:endParaRP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Även inventera vilka människor som är viktiga för ungdomen här, vem de kan vända sig till när de inte mår bra eller som får dem att må bra.</a:t>
            </a:r>
          </a:p>
        </p:txBody>
      </p:sp>
    </p:spTree>
    <p:extLst>
      <p:ext uri="{BB962C8B-B14F-4D97-AF65-F5344CB8AC3E}">
        <p14:creationId xmlns:p14="http://schemas.microsoft.com/office/powerpoint/2010/main" val="4161916572"/>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514FD9-E17C-44E3-83B3-AC2FCC7BE05A}"/>
              </a:ext>
            </a:extLst>
          </p:cNvPr>
          <p:cNvSpPr>
            <a:spLocks noGrp="1"/>
          </p:cNvSpPr>
          <p:nvPr>
            <p:ph type="title"/>
          </p:nvPr>
        </p:nvSpPr>
        <p:spPr>
          <a:xfrm>
            <a:off x="457200" y="274638"/>
            <a:ext cx="8229600" cy="914970"/>
          </a:xfrm>
        </p:spPr>
        <p:txBody>
          <a:bodyPr/>
          <a:lstStyle/>
          <a:p>
            <a:r>
              <a:rPr lang="sv-SE" sz="2400" b="1" dirty="0" err="1">
                <a:latin typeface="Times New Roman" panose="02020603050405020304" pitchFamily="18" charset="0"/>
                <a:cs typeface="Times New Roman" panose="02020603050405020304" pitchFamily="18" charset="0"/>
              </a:rPr>
              <a:t>Resiliens</a:t>
            </a:r>
            <a:r>
              <a:rPr lang="sv-SE" sz="2400" b="1" dirty="0">
                <a:latin typeface="Times New Roman" panose="02020603050405020304" pitchFamily="18" charset="0"/>
                <a:cs typeface="Times New Roman" panose="02020603050405020304" pitchFamily="18" charset="0"/>
              </a:rPr>
              <a:t> vid </a:t>
            </a:r>
            <a:r>
              <a:rPr lang="sv-SE" sz="2400" b="1" dirty="0" err="1">
                <a:latin typeface="Times New Roman" panose="02020603050405020304" pitchFamily="18" charset="0"/>
                <a:cs typeface="Times New Roman" panose="02020603050405020304" pitchFamily="18" charset="0"/>
              </a:rPr>
              <a:t>suicidalitet</a:t>
            </a:r>
            <a:r>
              <a:rPr lang="sv-SE" sz="2400" b="1" dirty="0">
                <a:latin typeface="Times New Roman" panose="02020603050405020304" pitchFamily="18" charset="0"/>
                <a:cs typeface="Times New Roman" panose="02020603050405020304" pitchFamily="18" charset="0"/>
              </a:rPr>
              <a:t> </a:t>
            </a:r>
          </a:p>
        </p:txBody>
      </p:sp>
      <p:sp>
        <p:nvSpPr>
          <p:cNvPr id="31746" name="Platshållare för innehåll 2"/>
          <p:cNvSpPr>
            <a:spLocks noGrp="1"/>
          </p:cNvSpPr>
          <p:nvPr>
            <p:ph idx="1"/>
          </p:nvPr>
        </p:nvSpPr>
        <p:spPr>
          <a:xfrm>
            <a:off x="457200" y="1404891"/>
            <a:ext cx="8229600" cy="4800600"/>
          </a:xfrm>
        </p:spPr>
        <p:txBody>
          <a:bodyPr/>
          <a:lstStyle/>
          <a:p>
            <a:pPr marL="0" indent="0">
              <a:spcBef>
                <a:spcPct val="0"/>
              </a:spcBef>
              <a:buNone/>
            </a:pPr>
            <a:r>
              <a:rPr lang="en-US" altLang="sv-SE" sz="1800" dirty="0">
                <a:latin typeface="Times New Roman" pitchFamily="18" charset="0"/>
                <a:cs typeface="Times New Roman" pitchFamily="18" charset="0"/>
              </a:rPr>
              <a:t>”… psychological resilience could be of key importance. Often, clinicians focus on the stressors and vulnerabilities that clients are struggling with, which may act to increase suicide risk. … a focus of suicide prevention therapy should be on developing the psychological abilities and beliefs know buffer the association between these stressors and suicidality”(Johnson 2011).</a:t>
            </a:r>
            <a:endParaRPr lang="sv-SE" altLang="sv-SE" sz="1800" dirty="0">
              <a:latin typeface="Times New Roman" pitchFamily="18" charset="0"/>
              <a:cs typeface="Times New Roman" pitchFamily="18" charset="0"/>
            </a:endParaRP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solidFill>
                  <a:srgbClr val="FF0000"/>
                </a:solidFill>
                <a:latin typeface="Times New Roman" pitchFamily="18" charset="0"/>
                <a:cs typeface="Times New Roman" pitchFamily="18" charset="0"/>
              </a:rPr>
              <a:t>* Betydelsen av egen agens, känsla av kontroll och möjlighet till handling.</a:t>
            </a: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 Självkänsla.</a:t>
            </a: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 Förmågan att uttrycka sina behov och krav.</a:t>
            </a:r>
          </a:p>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 Skola, upplevt stöd från kamrater och föräldrar samt deltagande i det nya samhället.</a:t>
            </a:r>
          </a:p>
        </p:txBody>
      </p:sp>
    </p:spTree>
    <p:extLst>
      <p:ext uri="{BB962C8B-B14F-4D97-AF65-F5344CB8AC3E}">
        <p14:creationId xmlns:p14="http://schemas.microsoft.com/office/powerpoint/2010/main" val="202205746"/>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AA2796-8510-4478-8EF2-8B74853D6D2C}"/>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Nuvarande situation är allvarlig</a:t>
            </a:r>
          </a:p>
        </p:txBody>
      </p:sp>
      <p:sp>
        <p:nvSpPr>
          <p:cNvPr id="6147" name="Platshållare för innehåll 2"/>
          <p:cNvSpPr>
            <a:spLocks noGrp="1"/>
          </p:cNvSpPr>
          <p:nvPr>
            <p:ph idx="1"/>
          </p:nvPr>
        </p:nvSpPr>
        <p:spPr/>
        <p:txBody>
          <a:bodyPr/>
          <a:lstStyle/>
          <a:p>
            <a:pPr marL="0" indent="0" eaLnBrk="1" hangingPunct="1">
              <a:spcBef>
                <a:spcPct val="0"/>
              </a:spcBef>
              <a:buFont typeface="Wingdings" pitchFamily="2" charset="2"/>
              <a:buNone/>
            </a:pPr>
            <a:r>
              <a:rPr lang="sv-SE" altLang="sv-SE" sz="2200" dirty="0">
                <a:latin typeface="Times New Roman" pitchFamily="18" charset="0"/>
                <a:cs typeface="Times New Roman" pitchFamily="18" charset="0"/>
              </a:rPr>
              <a:t>Det har skett en ökning av hur många ensamkommande ungdomar som bär på svåra suicidtankar, gör suicidförsök och fullbordar suicid.</a:t>
            </a:r>
          </a:p>
          <a:p>
            <a:pPr marL="0" indent="0" eaLnBrk="1" hangingPunct="1">
              <a:spcBef>
                <a:spcPct val="0"/>
              </a:spcBef>
              <a:buFont typeface="Wingdings" pitchFamily="2" charset="2"/>
              <a:buNone/>
            </a:pPr>
            <a:r>
              <a:rPr lang="sv-SE" altLang="sv-SE" sz="2200" dirty="0">
                <a:latin typeface="Times New Roman" pitchFamily="18" charset="0"/>
                <a:cs typeface="Times New Roman" pitchFamily="18" charset="0"/>
              </a:rPr>
              <a:t>Graden av tidigare samt nuvarande utsatthet och upplevd utsatthet har stor betydelse för ökningen.</a:t>
            </a: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r>
              <a:rPr lang="en-US" altLang="sv-SE" sz="1800" dirty="0">
                <a:latin typeface="Times New Roman" pitchFamily="18" charset="0"/>
                <a:cs typeface="Times New Roman" pitchFamily="18" charset="0"/>
              </a:rPr>
              <a:t>”There are increasing reports of many people within the asylum seeker community being at advanced stages of feeling mentally trapped, figuratively boxed in, and especially hopeless. The picture is one of lethal hopelessness” (Procter 2017). </a:t>
            </a:r>
            <a:endParaRPr lang="sv-SE" altLang="sv-SE" sz="1800" dirty="0">
              <a:latin typeface="Times New Roman" pitchFamily="18" charset="0"/>
              <a:cs typeface="Times New Roman" pitchFamily="18" charset="0"/>
            </a:endParaRP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r>
              <a:rPr lang="sv-SE" altLang="sv-SE" sz="2200" dirty="0">
                <a:latin typeface="Times New Roman" pitchFamily="18" charset="0"/>
                <a:cs typeface="Times New Roman" pitchFamily="18" charset="0"/>
              </a:rPr>
              <a:t>Det är troligt att situationen kommer att vara fortsatt allvarlig och  förvärras bland den grupp av ensamkommande som har fått tillfälliga uppehållstillstånd, avslag på asylansökningar, utvisningsbeslut och lever gömda.</a:t>
            </a: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endParaRPr lang="sv-SE" altLang="sv-SE" sz="2400" dirty="0">
              <a:latin typeface="Times New Roman" pitchFamily="18" charset="0"/>
              <a:cs typeface="Times New Roman" pitchFamily="18" charset="0"/>
            </a:endParaRP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Platshållare för innehåll 2"/>
          <p:cNvSpPr>
            <a:spLocks noGrp="1"/>
          </p:cNvSpPr>
          <p:nvPr>
            <p:ph idx="4294967295"/>
          </p:nvPr>
        </p:nvSpPr>
        <p:spPr>
          <a:xfrm>
            <a:off x="457200" y="166688"/>
            <a:ext cx="8229600" cy="5883275"/>
          </a:xfrm>
        </p:spPr>
        <p:txBody>
          <a:bodyPr/>
          <a:lstStyle/>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r>
              <a:rPr lang="en-US" altLang="sv-SE" sz="1300" dirty="0" err="1">
                <a:latin typeface="Times New Roman" pitchFamily="18" charset="0"/>
                <a:cs typeface="Times New Roman" pitchFamily="18" charset="0"/>
              </a:rPr>
              <a:t>Huen</a:t>
            </a:r>
            <a:r>
              <a:rPr lang="en-US" altLang="sv-SE" sz="1300" dirty="0">
                <a:latin typeface="Times New Roman" pitchFamily="18" charset="0"/>
                <a:cs typeface="Times New Roman" pitchFamily="18" charset="0"/>
              </a:rPr>
              <a:t>, J. IP, B. Ho, S. Yip, P. (2015).  Hope and Hopelessness: The Role of Hope in Buffering the Impact of Hopelessness on Suicidal Ideation.</a:t>
            </a:r>
          </a:p>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r>
              <a:rPr lang="en-US" altLang="sv-SE" sz="1300" dirty="0">
                <a:latin typeface="Times New Roman" pitchFamily="18" charset="0"/>
                <a:cs typeface="Times New Roman" pitchFamily="18" charset="0"/>
              </a:rPr>
              <a:t>Johnson, J. Wood, A. Gooding, P. Taylor, P. Tarrier, N. (2011) Resilience to suicidality: The buffering hypothesis..</a:t>
            </a:r>
          </a:p>
          <a:p>
            <a:pPr marL="0" indent="0">
              <a:spcBef>
                <a:spcPct val="0"/>
              </a:spcBef>
              <a:buFont typeface="Arial" charset="0"/>
              <a:buNone/>
            </a:pPr>
            <a:endParaRPr lang="en-US" altLang="sv-SE" sz="1300" dirty="0">
              <a:latin typeface="Times New Roman" pitchFamily="18" charset="0"/>
              <a:cs typeface="Times New Roman" pitchFamily="18" charset="0"/>
            </a:endParaRPr>
          </a:p>
          <a:p>
            <a:pPr marL="0" indent="0">
              <a:spcBef>
                <a:spcPct val="0"/>
              </a:spcBef>
              <a:buFont typeface="Arial" charset="0"/>
              <a:buNone/>
            </a:pPr>
            <a:r>
              <a:rPr lang="en-US" altLang="sv-SE" sz="1300" dirty="0">
                <a:latin typeface="Times New Roman" pitchFamily="18" charset="0"/>
                <a:cs typeface="Times New Roman" pitchFamily="18" charset="0"/>
              </a:rPr>
              <a:t>Procter, N. Kenny, M. Eaton, H  </a:t>
            </a:r>
            <a:r>
              <a:rPr lang="en-US" altLang="sv-SE" sz="1300" dirty="0" err="1">
                <a:latin typeface="Times New Roman" pitchFamily="18" charset="0"/>
                <a:cs typeface="Times New Roman" pitchFamily="18" charset="0"/>
              </a:rPr>
              <a:t>Grech</a:t>
            </a:r>
            <a:r>
              <a:rPr lang="en-US" altLang="sv-SE" sz="1300" dirty="0">
                <a:latin typeface="Times New Roman" pitchFamily="18" charset="0"/>
                <a:cs typeface="Times New Roman" pitchFamily="18" charset="0"/>
              </a:rPr>
              <a:t>, C. (2017). Lethal hopelessness: Understanding and responding to asylum seeker distress and mental deterioration.</a:t>
            </a:r>
          </a:p>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r>
              <a:rPr lang="en-US" altLang="sv-SE" sz="1300" dirty="0" err="1">
                <a:latin typeface="Times New Roman" pitchFamily="18" charset="0"/>
                <a:cs typeface="Times New Roman" pitchFamily="18" charset="0"/>
              </a:rPr>
              <a:t>Silove</a:t>
            </a:r>
            <a:r>
              <a:rPr lang="en-US" altLang="sv-SE" sz="1300" dirty="0">
                <a:latin typeface="Times New Roman" pitchFamily="18" charset="0"/>
                <a:cs typeface="Times New Roman" pitchFamily="18" charset="0"/>
              </a:rPr>
              <a:t>, Derrick,  (2013). The Adapt model: a conceptual framework for mental health and psychosocial programming in post conflict settings. Intervention Vol. 11, No.3, page 237-248.</a:t>
            </a:r>
          </a:p>
          <a:p>
            <a:pPr marL="0" indent="0">
              <a:spcBef>
                <a:spcPct val="0"/>
              </a:spcBef>
              <a:buFont typeface="Wingdings" pitchFamily="2" charset="2"/>
              <a:buNone/>
            </a:pPr>
            <a:endParaRPr lang="en-US" altLang="sv-SE" sz="1300" dirty="0">
              <a:latin typeface="Times New Roman" pitchFamily="18" charset="0"/>
              <a:cs typeface="Times New Roman" pitchFamily="18" charset="0"/>
            </a:endParaRPr>
          </a:p>
          <a:p>
            <a:pPr marL="0" indent="0">
              <a:spcBef>
                <a:spcPct val="0"/>
              </a:spcBef>
              <a:buFont typeface="Wingdings" pitchFamily="2" charset="2"/>
              <a:buNone/>
            </a:pPr>
            <a:r>
              <a:rPr lang="en-US" altLang="sv-SE" sz="1300" dirty="0">
                <a:latin typeface="Times New Roman" pitchFamily="18" charset="0"/>
                <a:cs typeface="Times New Roman" pitchFamily="18" charset="0"/>
              </a:rPr>
              <a:t>Taylor, P. Gooding, P. Wood, A. Tarrier, N. (2011). The Role of defeat and Entrapment in Depression, Anxiety, and Suicide.</a:t>
            </a:r>
            <a:endParaRPr lang="sv-SE" altLang="sv-SE" sz="1300" dirty="0">
              <a:latin typeface="Times New Roman" pitchFamily="18" charset="0"/>
              <a:cs typeface="Times New Roman" pitchFamily="18" charset="0"/>
            </a:endParaRPr>
          </a:p>
          <a:p>
            <a:pPr marL="0" indent="0">
              <a:spcBef>
                <a:spcPct val="0"/>
              </a:spcBef>
              <a:buFont typeface="Arial" charset="0"/>
              <a:buNone/>
            </a:pPr>
            <a:endParaRPr lang="en-US" altLang="sv-SE" sz="1300" dirty="0">
              <a:latin typeface="Times New Roman" pitchFamily="18" charset="0"/>
              <a:cs typeface="Times New Roman" pitchFamily="18" charset="0"/>
            </a:endParaRPr>
          </a:p>
          <a:p>
            <a:pPr marL="0" indent="0">
              <a:spcBef>
                <a:spcPct val="0"/>
              </a:spcBef>
              <a:buFont typeface="Arial" charset="0"/>
              <a:buNone/>
            </a:pPr>
            <a:r>
              <a:rPr lang="en-US" altLang="sv-SE" sz="1300" dirty="0">
                <a:latin typeface="Times New Roman" pitchFamily="18" charset="0"/>
                <a:cs typeface="Times New Roman" pitchFamily="18" charset="0"/>
              </a:rPr>
              <a:t>Verrocchio, M. </a:t>
            </a:r>
            <a:r>
              <a:rPr lang="en-US" altLang="sv-SE" sz="1300" dirty="0" err="1">
                <a:latin typeface="Times New Roman" pitchFamily="18" charset="0"/>
                <a:cs typeface="Times New Roman" pitchFamily="18" charset="0"/>
              </a:rPr>
              <a:t>Carrazzion</a:t>
            </a:r>
            <a:r>
              <a:rPr lang="en-US" altLang="sv-SE" sz="1300" dirty="0">
                <a:latin typeface="Times New Roman" pitchFamily="18" charset="0"/>
                <a:cs typeface="Times New Roman" pitchFamily="18" charset="0"/>
              </a:rPr>
              <a:t>, D. Marchetti, D. </a:t>
            </a:r>
            <a:r>
              <a:rPr lang="en-US" altLang="sv-SE" sz="1300" dirty="0" err="1">
                <a:latin typeface="Times New Roman" pitchFamily="18" charset="0"/>
                <a:cs typeface="Times New Roman" pitchFamily="18" charset="0"/>
              </a:rPr>
              <a:t>Andreasson</a:t>
            </a:r>
            <a:r>
              <a:rPr lang="en-US" altLang="sv-SE" sz="1300" dirty="0">
                <a:latin typeface="Times New Roman" pitchFamily="18" charset="0"/>
                <a:cs typeface="Times New Roman" pitchFamily="18" charset="0"/>
              </a:rPr>
              <a:t>, K. </a:t>
            </a:r>
            <a:r>
              <a:rPr lang="en-US" altLang="sv-SE" sz="1300" dirty="0" err="1">
                <a:latin typeface="Times New Roman" pitchFamily="18" charset="0"/>
                <a:cs typeface="Times New Roman" pitchFamily="18" charset="0"/>
              </a:rPr>
              <a:t>Fulcheri</a:t>
            </a:r>
            <a:r>
              <a:rPr lang="en-US" altLang="sv-SE" sz="1300" dirty="0">
                <a:latin typeface="Times New Roman" pitchFamily="18" charset="0"/>
                <a:cs typeface="Times New Roman" pitchFamily="18" charset="0"/>
              </a:rPr>
              <a:t>, M. Beach, P (2016) Mental Pain and Suicide: A Systematic Review of the Literature.</a:t>
            </a:r>
          </a:p>
          <a:p>
            <a:pPr marL="0" indent="0">
              <a:spcBef>
                <a:spcPct val="0"/>
              </a:spcBef>
              <a:buFont typeface="Wingdings" pitchFamily="2" charset="2"/>
              <a:buNone/>
            </a:pPr>
            <a:endParaRPr lang="en-US" altLang="sv-SE" sz="1400" dirty="0">
              <a:latin typeface="Times New Roman" pitchFamily="18" charset="0"/>
              <a:cs typeface="Times New Roman" pitchFamily="18" charset="0"/>
            </a:endParaRPr>
          </a:p>
          <a:p>
            <a:pPr marL="0" indent="0">
              <a:spcBef>
                <a:spcPct val="0"/>
              </a:spcBef>
              <a:buFont typeface="Wingdings" pitchFamily="2" charset="2"/>
              <a:buNone/>
            </a:pPr>
            <a:endParaRPr lang="sv-SE" altLang="sv-SE" sz="1400" dirty="0">
              <a:latin typeface="Times New Roman" pitchFamily="18" charset="0"/>
              <a:cs typeface="Times New Roman" pitchFamily="18" charset="0"/>
            </a:endParaRP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Platshållare för innehåll 2"/>
          <p:cNvSpPr>
            <a:spLocks noGrp="1"/>
          </p:cNvSpPr>
          <p:nvPr>
            <p:ph idx="4294967295"/>
          </p:nvPr>
        </p:nvSpPr>
        <p:spPr>
          <a:xfrm>
            <a:off x="457200" y="1582445"/>
            <a:ext cx="8229600" cy="4525963"/>
          </a:xfrm>
        </p:spPr>
        <p:txBody>
          <a:bodyPr/>
          <a:lstStyle/>
          <a:p>
            <a:pPr marL="0" indent="0" algn="ctr">
              <a:buFontTx/>
              <a:buNone/>
            </a:pPr>
            <a:r>
              <a:rPr lang="sv-SE" altLang="sv-SE" sz="2600" dirty="0">
                <a:latin typeface="Times New Roman" pitchFamily="18" charset="0"/>
              </a:rPr>
              <a:t>Mikael Billing</a:t>
            </a:r>
          </a:p>
          <a:p>
            <a:pPr marL="0" indent="0" algn="ctr">
              <a:buFontTx/>
              <a:buNone/>
            </a:pPr>
            <a:r>
              <a:rPr lang="sv-SE" altLang="sv-SE" sz="2600" dirty="0">
                <a:latin typeface="Times New Roman" pitchFamily="18" charset="0"/>
              </a:rPr>
              <a:t>Enhetschef/psykolog</a:t>
            </a:r>
          </a:p>
          <a:p>
            <a:pPr marL="0" indent="0" algn="ctr">
              <a:buFontTx/>
              <a:buNone/>
            </a:pPr>
            <a:r>
              <a:rPr lang="sv-SE" altLang="sv-SE" sz="2600" dirty="0">
                <a:latin typeface="Times New Roman" pitchFamily="18" charset="0"/>
              </a:rPr>
              <a:t>BUP Asylpsykiatrisk enhet</a:t>
            </a:r>
          </a:p>
          <a:p>
            <a:pPr marL="0" indent="0" algn="ctr">
              <a:buFontTx/>
              <a:buNone/>
            </a:pPr>
            <a:r>
              <a:rPr lang="sv-SE" altLang="sv-SE" sz="2600" dirty="0">
                <a:latin typeface="Times New Roman" pitchFamily="18" charset="0"/>
              </a:rPr>
              <a:t>mikael.billing@sll.se</a:t>
            </a: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CCE492-A9A8-4315-8402-E930D5625B5C}"/>
              </a:ext>
            </a:extLst>
          </p:cNvPr>
          <p:cNvSpPr>
            <a:spLocks noGrp="1"/>
          </p:cNvSpPr>
          <p:nvPr>
            <p:ph type="title"/>
          </p:nvPr>
        </p:nvSpPr>
        <p:spPr/>
        <p:txBody>
          <a:bodyPr/>
          <a:lstStyle/>
          <a:p>
            <a:r>
              <a:rPr lang="sv-SE" sz="2400" b="1" dirty="0">
                <a:latin typeface="Times New Roman" panose="02020603050405020304" pitchFamily="18" charset="0"/>
                <a:cs typeface="Times New Roman" panose="02020603050405020304" pitchFamily="18" charset="0"/>
              </a:rPr>
              <a:t>Stora utmaningar för ensamkommande flyktingar</a:t>
            </a:r>
          </a:p>
        </p:txBody>
      </p:sp>
      <p:sp>
        <p:nvSpPr>
          <p:cNvPr id="6147" name="Platshållare för innehåll 2"/>
          <p:cNvSpPr>
            <a:spLocks noGrp="1"/>
          </p:cNvSpPr>
          <p:nvPr>
            <p:ph idx="1"/>
          </p:nvPr>
        </p:nvSpPr>
        <p:spPr/>
        <p:txBody>
          <a:bodyPr/>
          <a:lstStyle/>
          <a:p>
            <a:pPr marL="0" indent="0" eaLnBrk="1" hangingPunct="1">
              <a:spcBef>
                <a:spcPct val="0"/>
              </a:spcBef>
              <a:buFont typeface="Wingdings" pitchFamily="2" charset="2"/>
              <a:buNone/>
            </a:pPr>
            <a:r>
              <a:rPr lang="sv-SE" altLang="sv-SE" sz="2200" dirty="0">
                <a:latin typeface="Times New Roman" pitchFamily="18" charset="0"/>
                <a:cs typeface="Times New Roman" pitchFamily="18" charset="0"/>
              </a:rPr>
              <a:t>Ensamkommande flyktingungdomar och det samhälle som de lever i möter stora utmaningar på en rad områden som har avgörande betydelse för deras psykiska hälsa.</a:t>
            </a: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r>
              <a:rPr lang="sv-SE" altLang="sv-SE" sz="2200" dirty="0">
                <a:latin typeface="Times New Roman" pitchFamily="18" charset="0"/>
                <a:cs typeface="Times New Roman" pitchFamily="18" charset="0"/>
              </a:rPr>
              <a:t>Utmaningarna rör</a:t>
            </a:r>
            <a:r>
              <a:rPr lang="sv-SE" altLang="sv-SE" sz="2200" dirty="0">
                <a:solidFill>
                  <a:srgbClr val="FF0000"/>
                </a:solidFill>
                <a:latin typeface="Times New Roman" pitchFamily="18" charset="0"/>
                <a:cs typeface="Times New Roman" pitchFamily="18" charset="0"/>
              </a:rPr>
              <a:t> </a:t>
            </a:r>
            <a:r>
              <a:rPr lang="sv-SE" altLang="sv-SE" sz="2200" dirty="0">
                <a:latin typeface="Times New Roman" pitchFamily="18" charset="0"/>
                <a:cs typeface="Times New Roman" pitchFamily="18" charset="0"/>
              </a:rPr>
              <a:t>sig kring: Säkerhet och trygghet, relationer och nätverk, rättvisa, roller och identitet,</a:t>
            </a:r>
            <a:r>
              <a:rPr lang="sv-SE" altLang="sv-SE" sz="2200" dirty="0">
                <a:solidFill>
                  <a:srgbClr val="FF0000"/>
                </a:solidFill>
                <a:latin typeface="Times New Roman" pitchFamily="18" charset="0"/>
                <a:cs typeface="Times New Roman" pitchFamily="18" charset="0"/>
              </a:rPr>
              <a:t> </a:t>
            </a:r>
            <a:r>
              <a:rPr lang="sv-SE" altLang="sv-SE" sz="2200" dirty="0">
                <a:latin typeface="Times New Roman" pitchFamily="18" charset="0"/>
                <a:cs typeface="Times New Roman" pitchFamily="18" charset="0"/>
              </a:rPr>
              <a:t>existentiell mening.</a:t>
            </a: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r>
              <a:rPr lang="sv-SE" altLang="sv-SE" sz="2200" dirty="0">
                <a:latin typeface="Times New Roman" pitchFamily="18" charset="0"/>
                <a:cs typeface="Times New Roman" pitchFamily="18" charset="0"/>
              </a:rPr>
              <a:t>Utmaningarna medför en ökad risk för psykisk ohälsa och allvarliga psykiatriska svårigheter i form av PTSD, depression, komplicerad sorg, ångest, problem med affektreglering, relationsproblem, identitetsproblem, </a:t>
            </a:r>
            <a:r>
              <a:rPr lang="sv-SE" altLang="sv-SE" sz="2200" dirty="0" err="1">
                <a:latin typeface="Times New Roman" pitchFamily="18" charset="0"/>
                <a:cs typeface="Times New Roman" pitchFamily="18" charset="0"/>
              </a:rPr>
              <a:t>suicidalitet</a:t>
            </a:r>
            <a:r>
              <a:rPr lang="sv-SE" altLang="sv-SE" sz="2200" dirty="0">
                <a:latin typeface="Times New Roman" pitchFamily="18" charset="0"/>
                <a:cs typeface="Times New Roman" pitchFamily="18" charset="0"/>
              </a:rPr>
              <a:t> och bristande existentiell mening samt existentiell ångest (se bl.a. </a:t>
            </a:r>
            <a:r>
              <a:rPr lang="sv-SE" altLang="sv-SE" sz="2200" dirty="0" err="1">
                <a:latin typeface="Times New Roman" pitchFamily="18" charset="0"/>
                <a:cs typeface="Times New Roman" pitchFamily="18" charset="0"/>
              </a:rPr>
              <a:t>Silove</a:t>
            </a:r>
            <a:r>
              <a:rPr lang="sv-SE" altLang="sv-SE" sz="2200" dirty="0">
                <a:latin typeface="Times New Roman" pitchFamily="18" charset="0"/>
                <a:cs typeface="Times New Roman" pitchFamily="18" charset="0"/>
              </a:rPr>
              <a:t> 2013).</a:t>
            </a: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eaLnBrk="1" hangingPunct="1">
              <a:spcBef>
                <a:spcPct val="0"/>
              </a:spcBef>
              <a:buFont typeface="Wingdings" pitchFamily="2" charset="2"/>
              <a:buNone/>
            </a:pPr>
            <a:endParaRPr lang="sv-SE" altLang="sv-SE" sz="2400" dirty="0">
              <a:latin typeface="Times New Roman" pitchFamily="18" charset="0"/>
              <a:cs typeface="Times New Roman" pitchFamily="18" charset="0"/>
            </a:endParaRPr>
          </a:p>
        </p:txBody>
      </p:sp>
    </p:spTree>
    <p:extLst>
      <p:ext uri="{BB962C8B-B14F-4D97-AF65-F5344CB8AC3E}">
        <p14:creationId xmlns:p14="http://schemas.microsoft.com/office/powerpoint/2010/main" val="1640578508"/>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35CA5D-E353-4FDF-9271-4C17E208FC32}"/>
              </a:ext>
            </a:extLst>
          </p:cNvPr>
          <p:cNvSpPr>
            <a:spLocks noGrp="1"/>
          </p:cNvSpPr>
          <p:nvPr>
            <p:ph type="title"/>
          </p:nvPr>
        </p:nvSpPr>
        <p:spPr>
          <a:xfrm>
            <a:off x="457200" y="570390"/>
            <a:ext cx="8229600" cy="1143000"/>
          </a:xfrm>
        </p:spPr>
        <p:txBody>
          <a:bodyPr/>
          <a:lstStyle/>
          <a:p>
            <a:pPr lvl="0"/>
            <a:r>
              <a:rPr lang="sv-SE" altLang="sv-SE" sz="2400" b="1" dirty="0">
                <a:solidFill>
                  <a:prstClr val="black"/>
                </a:solidFill>
                <a:latin typeface="Times New Roman" pitchFamily="18" charset="0"/>
                <a:ea typeface="+mn-ea"/>
                <a:cs typeface="Times New Roman" pitchFamily="18" charset="0"/>
              </a:rPr>
              <a:t/>
            </a:r>
            <a:br>
              <a:rPr lang="sv-SE" altLang="sv-SE" sz="2400" b="1" dirty="0">
                <a:solidFill>
                  <a:prstClr val="black"/>
                </a:solidFill>
                <a:latin typeface="Times New Roman" pitchFamily="18" charset="0"/>
                <a:ea typeface="+mn-ea"/>
                <a:cs typeface="Times New Roman" pitchFamily="18" charset="0"/>
              </a:rPr>
            </a:br>
            <a:r>
              <a:rPr lang="sv-SE" altLang="sv-SE" sz="2400" b="1" dirty="0">
                <a:solidFill>
                  <a:prstClr val="black"/>
                </a:solidFill>
                <a:latin typeface="Times New Roman" pitchFamily="18" charset="0"/>
                <a:ea typeface="+mn-ea"/>
                <a:cs typeface="Times New Roman" pitchFamily="18" charset="0"/>
              </a:rPr>
              <a:t>Vi behöver en bred utgångspunkt, ge stöd och behandling grundad på genuina och trygga behandlingsrelationer </a:t>
            </a:r>
            <a:br>
              <a:rPr lang="sv-SE" altLang="sv-SE" sz="2400" b="1" dirty="0">
                <a:solidFill>
                  <a:prstClr val="black"/>
                </a:solidFill>
                <a:latin typeface="Times New Roman" pitchFamily="18" charset="0"/>
                <a:ea typeface="+mn-ea"/>
                <a:cs typeface="Times New Roman" pitchFamily="18" charset="0"/>
              </a:rPr>
            </a:br>
            <a:endParaRPr lang="sv-SE" dirty="0"/>
          </a:p>
        </p:txBody>
      </p:sp>
      <p:sp>
        <p:nvSpPr>
          <p:cNvPr id="23554" name="Platshållare för innehåll 2"/>
          <p:cNvSpPr>
            <a:spLocks noGrp="1"/>
          </p:cNvSpPr>
          <p:nvPr>
            <p:ph idx="1"/>
          </p:nvPr>
        </p:nvSpPr>
        <p:spPr>
          <a:xfrm>
            <a:off x="457200" y="1713390"/>
            <a:ext cx="8229600" cy="4412773"/>
          </a:xfrm>
        </p:spPr>
        <p:txBody>
          <a:bodyPr/>
          <a:lstStyle/>
          <a:p>
            <a:pPr marL="0" indent="0">
              <a:spcBef>
                <a:spcPct val="0"/>
              </a:spcBef>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Ge god vård med fokus på återhämtning och egen agens. Stöd och behandling behöver ha både ett kortsiktigt och långsiktigt fokus, samt både ett psykosocialt och ett terapeutiskt innehåll. </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Font typeface="Wingdings" pitchFamily="2" charset="2"/>
              <a:buNone/>
            </a:pPr>
            <a:r>
              <a:rPr lang="sv-SE" altLang="sv-SE" sz="2200" dirty="0">
                <a:latin typeface="Times New Roman" pitchFamily="18" charset="0"/>
                <a:cs typeface="Times New Roman" pitchFamily="18" charset="0"/>
              </a:rPr>
              <a:t>Vården bör vara </a:t>
            </a:r>
            <a:r>
              <a:rPr lang="sv-SE" altLang="sv-SE" sz="2200" dirty="0" err="1">
                <a:latin typeface="Times New Roman" pitchFamily="18" charset="0"/>
                <a:cs typeface="Times New Roman" pitchFamily="18" charset="0"/>
              </a:rPr>
              <a:t>resiliensorienterad</a:t>
            </a:r>
            <a:r>
              <a:rPr lang="sv-SE" altLang="sv-SE" sz="2200" dirty="0">
                <a:latin typeface="Times New Roman" pitchFamily="18" charset="0"/>
                <a:cs typeface="Times New Roman" pitchFamily="18" charset="0"/>
              </a:rPr>
              <a:t> och stödja den egna förmågan att handskas med psykisk ohälsa. Fokus på </a:t>
            </a:r>
            <a:r>
              <a:rPr lang="sv-SE" altLang="sv-SE" sz="2200" dirty="0" err="1">
                <a:latin typeface="Times New Roman" pitchFamily="18" charset="0"/>
                <a:cs typeface="Times New Roman" pitchFamily="18" charset="0"/>
              </a:rPr>
              <a:t>resiliens</a:t>
            </a:r>
            <a:r>
              <a:rPr lang="sv-SE" altLang="sv-SE" sz="2200" dirty="0">
                <a:latin typeface="Times New Roman" pitchFamily="18" charset="0"/>
                <a:cs typeface="Times New Roman" pitchFamily="18" charset="0"/>
              </a:rPr>
              <a:t> ökar möjligheten att ungdomen kan se och skapa mening samt känna hopp. </a:t>
            </a:r>
          </a:p>
          <a:p>
            <a:pPr marL="0" indent="0">
              <a:spcBef>
                <a:spcPct val="0"/>
              </a:spcBef>
              <a:buFont typeface="Wingdings" pitchFamily="2" charset="2"/>
              <a:buNone/>
            </a:pPr>
            <a:endParaRPr lang="sv-SE" altLang="sv-SE" sz="2200" dirty="0">
              <a:latin typeface="Times New Roman" pitchFamily="18" charset="0"/>
              <a:cs typeface="Times New Roman" pitchFamily="18" charset="0"/>
            </a:endParaRPr>
          </a:p>
          <a:p>
            <a:pPr marL="0" indent="0">
              <a:spcBef>
                <a:spcPct val="0"/>
              </a:spcBef>
              <a:buNone/>
            </a:pPr>
            <a:r>
              <a:rPr lang="sv-SE" altLang="sv-SE" sz="2200" dirty="0">
                <a:latin typeface="Times New Roman" pitchFamily="18" charset="0"/>
                <a:cs typeface="Times New Roman" pitchFamily="18" charset="0"/>
              </a:rPr>
              <a:t>Stödja ungdomarna i att utveckla parallella framtidsplaner som ökar beredskapen för att anpassa sig till olika politiska beslut och asylbeslut som påverkar deras framtid.</a:t>
            </a:r>
          </a:p>
        </p:txBody>
      </p:sp>
    </p:spTree>
    <p:extLst>
      <p:ext uri="{BB962C8B-B14F-4D97-AF65-F5344CB8AC3E}">
        <p14:creationId xmlns:p14="http://schemas.microsoft.com/office/powerpoint/2010/main" val="4098484864"/>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Platshållare för innehåll 2"/>
          <p:cNvSpPr>
            <a:spLocks noGrp="1"/>
          </p:cNvSpPr>
          <p:nvPr>
            <p:ph idx="4294967295"/>
          </p:nvPr>
        </p:nvSpPr>
        <p:spPr>
          <a:xfrm>
            <a:off x="976314" y="465245"/>
            <a:ext cx="7867062" cy="1564035"/>
          </a:xfrm>
        </p:spPr>
        <p:txBody>
          <a:bodyPr/>
          <a:lstStyle/>
          <a:p>
            <a:pPr marL="0" indent="0" algn="ctr" eaLnBrk="1" hangingPunct="1">
              <a:spcBef>
                <a:spcPct val="0"/>
              </a:spcBef>
              <a:buFont typeface="Wingdings" pitchFamily="2" charset="2"/>
              <a:buNone/>
            </a:pPr>
            <a:r>
              <a:rPr lang="sv-SE" altLang="sv-SE" sz="2400" b="1" dirty="0">
                <a:latin typeface="Times New Roman" pitchFamily="18" charset="0"/>
                <a:cs typeface="Times New Roman" pitchFamily="18" charset="0"/>
              </a:rPr>
              <a:t>Ökande psykisk ohälsa</a:t>
            </a:r>
          </a:p>
          <a:p>
            <a:pPr marL="0" indent="0" algn="ctr" eaLnBrk="1" hangingPunct="1">
              <a:spcBef>
                <a:spcPct val="0"/>
              </a:spcBef>
              <a:buFont typeface="Wingdings" pitchFamily="2" charset="2"/>
              <a:buNone/>
            </a:pPr>
            <a:r>
              <a:rPr lang="sv-SE" altLang="sv-SE" sz="1700" dirty="0">
                <a:latin typeface="Times New Roman" pitchFamily="18" charset="0"/>
                <a:cs typeface="Times New Roman" pitchFamily="18" charset="0"/>
              </a:rPr>
              <a:t>Kontaktorsak BUP 20110101-20151231 i jämförelse med 2016 och 2017 för asylsökande ensamkommande </a:t>
            </a:r>
          </a:p>
          <a:p>
            <a:pPr marL="0" indent="0" algn="ctr" eaLnBrk="1" hangingPunct="1">
              <a:spcBef>
                <a:spcPct val="0"/>
              </a:spcBef>
              <a:buFont typeface="Wingdings" pitchFamily="2" charset="2"/>
              <a:buNone/>
            </a:pPr>
            <a:r>
              <a:rPr lang="sv-SE" altLang="sv-SE" sz="1700" dirty="0">
                <a:latin typeface="Times New Roman" pitchFamily="18" charset="0"/>
                <a:cs typeface="Times New Roman" pitchFamily="18" charset="0"/>
              </a:rPr>
              <a:t>Andelen i % av ungdomarna som uppvisar följande symtom:</a:t>
            </a:r>
          </a:p>
        </p:txBody>
      </p:sp>
      <p:graphicFrame>
        <p:nvGraphicFramePr>
          <p:cNvPr id="2" name="Tabell 1"/>
          <p:cNvGraphicFramePr>
            <a:graphicFrameLocks noGrp="1"/>
          </p:cNvGraphicFramePr>
          <p:nvPr>
            <p:extLst>
              <p:ext uri="{D42A27DB-BD31-4B8C-83A1-F6EECF244321}">
                <p14:modId xmlns:p14="http://schemas.microsoft.com/office/powerpoint/2010/main" val="541066812"/>
              </p:ext>
            </p:extLst>
          </p:nvPr>
        </p:nvGraphicFramePr>
        <p:xfrm>
          <a:off x="1229757" y="2805830"/>
          <a:ext cx="6919575" cy="3289123"/>
        </p:xfrm>
        <a:graphic>
          <a:graphicData uri="http://schemas.openxmlformats.org/drawingml/2006/table">
            <a:tbl>
              <a:tblPr firstCol="1" bandRow="1">
                <a:tableStyleId>{5C22544A-7EE6-4342-B048-85BDC9FD1C3A}</a:tableStyleId>
              </a:tblPr>
              <a:tblGrid>
                <a:gridCol w="2306525">
                  <a:extLst>
                    <a:ext uri="{9D8B030D-6E8A-4147-A177-3AD203B41FA5}">
                      <a16:colId xmlns:a16="http://schemas.microsoft.com/office/drawing/2014/main" val="20000"/>
                    </a:ext>
                  </a:extLst>
                </a:gridCol>
                <a:gridCol w="2306525">
                  <a:extLst>
                    <a:ext uri="{9D8B030D-6E8A-4147-A177-3AD203B41FA5}">
                      <a16:colId xmlns:a16="http://schemas.microsoft.com/office/drawing/2014/main" val="20001"/>
                    </a:ext>
                  </a:extLst>
                </a:gridCol>
                <a:gridCol w="2306525">
                  <a:extLst>
                    <a:ext uri="{9D8B030D-6E8A-4147-A177-3AD203B41FA5}">
                      <a16:colId xmlns:a16="http://schemas.microsoft.com/office/drawing/2014/main" val="20002"/>
                    </a:ext>
                  </a:extLst>
                </a:gridCol>
              </a:tblGrid>
              <a:tr h="478889">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Kris/sjukdom, olycka, migration</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effectLst/>
                        </a:rPr>
                        <a:t>39,3% (43,2%) (43,6%)</a:t>
                      </a:r>
                      <a:endParaRPr lang="sv-SE" sz="1100" dirty="0">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effectLst/>
                        </a:rPr>
                        <a:t>52,1% (47,5%) (42,3%)</a:t>
                      </a:r>
                      <a:endParaRPr lang="sv-SE" sz="1100" dirty="0">
                        <a:effectLst/>
                        <a:latin typeface="Calibri"/>
                        <a:ea typeface="Calibri"/>
                        <a:cs typeface="Times New Roman"/>
                      </a:endParaRPr>
                    </a:p>
                  </a:txBody>
                  <a:tcPr marL="68553" marR="68553" marT="0" marB="0"/>
                </a:tc>
                <a:extLst>
                  <a:ext uri="{0D108BD9-81ED-4DB2-BD59-A6C34878D82A}">
                    <a16:rowId xmlns:a16="http://schemas.microsoft.com/office/drawing/2014/main" val="10000"/>
                  </a:ext>
                </a:extLst>
              </a:tr>
              <a:tr h="372881">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Oro/ängslan/ångest</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effectLst/>
                        </a:rPr>
                        <a:t>47,8% (51,8%) </a:t>
                      </a:r>
                      <a:r>
                        <a:rPr lang="sv-SE" sz="1100" dirty="0">
                          <a:solidFill>
                            <a:srgbClr val="FF0000"/>
                          </a:solidFill>
                          <a:effectLst/>
                        </a:rPr>
                        <a:t>(55,1%)</a:t>
                      </a:r>
                      <a:endParaRPr lang="sv-SE" sz="1100" dirty="0">
                        <a:solidFill>
                          <a:srgbClr val="FF0000"/>
                        </a:solidFill>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solidFill>
                            <a:schemeClr val="tx1"/>
                          </a:solidFill>
                          <a:effectLst/>
                        </a:rPr>
                        <a:t>50,4% (47,5%) </a:t>
                      </a:r>
                      <a:r>
                        <a:rPr lang="sv-SE" sz="1100" dirty="0">
                          <a:solidFill>
                            <a:srgbClr val="FF0000"/>
                          </a:solidFill>
                          <a:effectLst/>
                        </a:rPr>
                        <a:t>(55,8%)</a:t>
                      </a:r>
                      <a:endParaRPr lang="sv-SE" sz="1100" dirty="0">
                        <a:solidFill>
                          <a:srgbClr val="FF0000"/>
                        </a:solidFill>
                        <a:effectLst/>
                        <a:latin typeface="Calibri"/>
                        <a:ea typeface="Calibri"/>
                        <a:cs typeface="Times New Roman"/>
                      </a:endParaRPr>
                    </a:p>
                  </a:txBody>
                  <a:tcPr marL="68553" marR="68553" marT="0" marB="0"/>
                </a:tc>
                <a:extLst>
                  <a:ext uri="{0D108BD9-81ED-4DB2-BD59-A6C34878D82A}">
                    <a16:rowId xmlns:a16="http://schemas.microsoft.com/office/drawing/2014/main" val="10001"/>
                  </a:ext>
                </a:extLst>
              </a:tr>
              <a:tr h="427754">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Depressiva/nedstämdhet</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solidFill>
                            <a:srgbClr val="FF0000"/>
                          </a:solidFill>
                          <a:effectLst/>
                        </a:rPr>
                        <a:t>37,9% (45,1%) (54,7%)</a:t>
                      </a:r>
                      <a:endParaRPr lang="sv-SE" sz="1100" dirty="0">
                        <a:solidFill>
                          <a:srgbClr val="FF0000"/>
                        </a:solidFill>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solidFill>
                            <a:srgbClr val="FF0000"/>
                          </a:solidFill>
                          <a:effectLst/>
                        </a:rPr>
                        <a:t>47,1% (46,3%) (53,8%)</a:t>
                      </a:r>
                      <a:endParaRPr lang="sv-SE" sz="1100" dirty="0">
                        <a:solidFill>
                          <a:srgbClr val="FF0000"/>
                        </a:solidFill>
                        <a:effectLst/>
                        <a:latin typeface="Calibri"/>
                        <a:ea typeface="Calibri"/>
                        <a:cs typeface="Times New Roman"/>
                      </a:endParaRPr>
                    </a:p>
                  </a:txBody>
                  <a:tcPr marL="68553" marR="68553" marT="0" marB="0"/>
                </a:tc>
                <a:extLst>
                  <a:ext uri="{0D108BD9-81ED-4DB2-BD59-A6C34878D82A}">
                    <a16:rowId xmlns:a16="http://schemas.microsoft.com/office/drawing/2014/main" val="10002"/>
                  </a:ext>
                </a:extLst>
              </a:tr>
              <a:tr h="337743">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Sömnproblem</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solidFill>
                            <a:srgbClr val="FF0000"/>
                          </a:solidFill>
                          <a:effectLst/>
                        </a:rPr>
                        <a:t>42,1% (48,8%) (53,4%)</a:t>
                      </a:r>
                      <a:endParaRPr lang="sv-SE" sz="1100" dirty="0">
                        <a:solidFill>
                          <a:srgbClr val="FF0000"/>
                        </a:solidFill>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solidFill>
                            <a:srgbClr val="FF0000"/>
                          </a:solidFill>
                          <a:effectLst/>
                        </a:rPr>
                        <a:t>39,5% (43,8%) (53,8%)</a:t>
                      </a:r>
                      <a:endParaRPr lang="sv-SE" sz="1100" dirty="0">
                        <a:solidFill>
                          <a:srgbClr val="FF0000"/>
                        </a:solidFill>
                        <a:effectLst/>
                        <a:latin typeface="Calibri"/>
                        <a:ea typeface="Calibri"/>
                        <a:cs typeface="Times New Roman"/>
                      </a:endParaRPr>
                    </a:p>
                  </a:txBody>
                  <a:tcPr marL="68553" marR="68553" marT="0" marB="0"/>
                </a:tc>
                <a:extLst>
                  <a:ext uri="{0D108BD9-81ED-4DB2-BD59-A6C34878D82A}">
                    <a16:rowId xmlns:a16="http://schemas.microsoft.com/office/drawing/2014/main" val="10003"/>
                  </a:ext>
                </a:extLst>
              </a:tr>
              <a:tr h="478889">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Suicidtankar, hot &amp; handlingar</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solidFill>
                            <a:srgbClr val="FF0000"/>
                          </a:solidFill>
                          <a:effectLst/>
                        </a:rPr>
                        <a:t>41,4% (37,1%) (52,5%)</a:t>
                      </a:r>
                      <a:endParaRPr lang="sv-SE" sz="1100" dirty="0">
                        <a:solidFill>
                          <a:srgbClr val="FF0000"/>
                        </a:solidFill>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solidFill>
                            <a:srgbClr val="FF0000"/>
                          </a:solidFill>
                          <a:effectLst/>
                        </a:rPr>
                        <a:t>34,5% (43,8%) (44,2%)</a:t>
                      </a:r>
                      <a:endParaRPr lang="sv-SE" sz="1100" dirty="0">
                        <a:solidFill>
                          <a:srgbClr val="FF0000"/>
                        </a:solidFill>
                        <a:effectLst/>
                        <a:latin typeface="Calibri"/>
                        <a:ea typeface="Calibri"/>
                        <a:cs typeface="Times New Roman"/>
                      </a:endParaRPr>
                    </a:p>
                  </a:txBody>
                  <a:tcPr marL="68553" marR="68553" marT="0" marB="0"/>
                </a:tc>
                <a:extLst>
                  <a:ext uri="{0D108BD9-81ED-4DB2-BD59-A6C34878D82A}">
                    <a16:rowId xmlns:a16="http://schemas.microsoft.com/office/drawing/2014/main" val="10004"/>
                  </a:ext>
                </a:extLst>
              </a:tr>
              <a:tr h="492992">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Problem med övergrepp eller misshandel</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effectLst/>
                        </a:rPr>
                        <a:t>5,8% (10,1%) (9,4%)</a:t>
                      </a:r>
                      <a:endParaRPr lang="sv-SE" sz="1100" dirty="0">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effectLst/>
                        </a:rPr>
                        <a:t>21% (16,3%) (19,2%)</a:t>
                      </a:r>
                      <a:endParaRPr lang="sv-SE" sz="1100" dirty="0">
                        <a:effectLst/>
                        <a:latin typeface="Calibri"/>
                        <a:ea typeface="Calibri"/>
                        <a:cs typeface="Times New Roman"/>
                      </a:endParaRPr>
                    </a:p>
                  </a:txBody>
                  <a:tcPr marL="68553" marR="68553" marT="0" marB="0"/>
                </a:tc>
                <a:extLst>
                  <a:ext uri="{0D108BD9-81ED-4DB2-BD59-A6C34878D82A}">
                    <a16:rowId xmlns:a16="http://schemas.microsoft.com/office/drawing/2014/main" val="10005"/>
                  </a:ext>
                </a:extLst>
              </a:tr>
              <a:tr h="699975">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Självskadebeteende</a:t>
                      </a:r>
                      <a:endParaRPr lang="sv-SE" sz="1200" dirty="0">
                        <a:effectLst/>
                        <a:latin typeface="Times New Roman" panose="02020603050405020304" pitchFamily="18" charset="0"/>
                        <a:ea typeface="Calibri"/>
                        <a:cs typeface="Times New Roman" panose="02020603050405020304" pitchFamily="18" charset="0"/>
                      </a:endParaRPr>
                    </a:p>
                  </a:txBody>
                  <a:tcPr marL="68553" marR="68553" marT="0" marB="0"/>
                </a:tc>
                <a:tc>
                  <a:txBody>
                    <a:bodyPr/>
                    <a:lstStyle/>
                    <a:p>
                      <a:pPr>
                        <a:lnSpc>
                          <a:spcPct val="115000"/>
                        </a:lnSpc>
                        <a:spcAft>
                          <a:spcPts val="0"/>
                        </a:spcAft>
                      </a:pPr>
                      <a:r>
                        <a:rPr lang="sv-SE" sz="1100" dirty="0">
                          <a:effectLst/>
                        </a:rPr>
                        <a:t>17,6% (18,9%) (13,6%)</a:t>
                      </a:r>
                      <a:endParaRPr lang="sv-SE" sz="1100" dirty="0">
                        <a:effectLst/>
                        <a:latin typeface="Calibri"/>
                        <a:ea typeface="Calibri"/>
                        <a:cs typeface="Times New Roman"/>
                      </a:endParaRPr>
                    </a:p>
                  </a:txBody>
                  <a:tcPr marL="68553" marR="68553" marT="0" marB="0"/>
                </a:tc>
                <a:tc>
                  <a:txBody>
                    <a:bodyPr/>
                    <a:lstStyle/>
                    <a:p>
                      <a:pPr>
                        <a:lnSpc>
                          <a:spcPct val="115000"/>
                        </a:lnSpc>
                        <a:spcAft>
                          <a:spcPts val="0"/>
                        </a:spcAft>
                      </a:pPr>
                      <a:r>
                        <a:rPr lang="sv-SE" sz="1100" dirty="0">
                          <a:effectLst/>
                        </a:rPr>
                        <a:t>7,6% (17,5%) (15,4%)</a:t>
                      </a:r>
                      <a:endParaRPr lang="sv-SE" sz="1100" dirty="0">
                        <a:effectLst/>
                        <a:latin typeface="Calibri"/>
                        <a:ea typeface="Calibri"/>
                        <a:cs typeface="Times New Roman"/>
                      </a:endParaRPr>
                    </a:p>
                  </a:txBody>
                  <a:tcPr marL="68553" marR="68553" marT="0" marB="0"/>
                </a:tc>
                <a:extLst>
                  <a:ext uri="{0D108BD9-81ED-4DB2-BD59-A6C34878D82A}">
                    <a16:rowId xmlns:a16="http://schemas.microsoft.com/office/drawing/2014/main" val="10006"/>
                  </a:ext>
                </a:extLst>
              </a:tr>
            </a:tbl>
          </a:graphicData>
        </a:graphic>
      </p:graphicFrame>
      <p:sp>
        <p:nvSpPr>
          <p:cNvPr id="11329" name="Rectangle 1"/>
          <p:cNvSpPr>
            <a:spLocks noChangeArrowheads="1"/>
          </p:cNvSpPr>
          <p:nvPr/>
        </p:nvSpPr>
        <p:spPr bwMode="auto">
          <a:xfrm>
            <a:off x="1571393" y="2029280"/>
            <a:ext cx="5876925" cy="646331"/>
          </a:xfrm>
          <a:prstGeom prst="rect">
            <a:avLst/>
          </a:prstGeom>
          <a:noFill/>
          <a:ln w="9525">
            <a:noFill/>
            <a:miter lim="800000"/>
            <a:headEnd/>
            <a:tailEnd/>
          </a:ln>
          <a:effectLst/>
        </p:spPr>
        <p:txBody>
          <a:bodyPr wrap="square" anchor="ctr">
            <a:spAutoFit/>
          </a:bodyPr>
          <a:lstStyle/>
          <a:p>
            <a:pPr eaLnBrk="1" hangingPunct="1"/>
            <a:r>
              <a:rPr lang="sv-SE" altLang="sv-SE" sz="1200" dirty="0">
                <a:solidFill>
                  <a:schemeClr val="tx1"/>
                </a:solidFill>
                <a:latin typeface="Times New Roman" pitchFamily="18" charset="0"/>
                <a:ea typeface="Calibri" pitchFamily="34" charset="0"/>
                <a:cs typeface="Times New Roman" pitchFamily="18" charset="0"/>
              </a:rPr>
              <a:t>			pojkar 	           	flickor	                     </a:t>
            </a:r>
          </a:p>
          <a:p>
            <a:pPr eaLnBrk="1" hangingPunct="1"/>
            <a:r>
              <a:rPr lang="sv-SE" altLang="sv-SE" sz="1200" dirty="0">
                <a:solidFill>
                  <a:schemeClr val="tx1"/>
                </a:solidFill>
                <a:latin typeface="Times New Roman" pitchFamily="18" charset="0"/>
                <a:ea typeface="Calibri" pitchFamily="34" charset="0"/>
                <a:cs typeface="Times New Roman" pitchFamily="18" charset="0"/>
              </a:rPr>
              <a:t>2016 och			589 (685) (637) 	99 (56) (36)	</a:t>
            </a:r>
          </a:p>
          <a:p>
            <a:pPr eaLnBrk="1" hangingPunct="1"/>
            <a:r>
              <a:rPr lang="sv-SE" altLang="sv-SE" sz="1200" dirty="0">
                <a:solidFill>
                  <a:schemeClr val="tx1"/>
                </a:solidFill>
                <a:latin typeface="Times New Roman" pitchFamily="18" charset="0"/>
                <a:ea typeface="Calibri" pitchFamily="34" charset="0"/>
                <a:cs typeface="Times New Roman" pitchFamily="18" charset="0"/>
              </a:rPr>
              <a:t>2017 i parentes</a:t>
            </a:r>
          </a:p>
        </p:txBody>
      </p:sp>
      <p:pic>
        <p:nvPicPr>
          <p:cNvPr id="8" name="Pennanteckning 7" hidden="1"/>
          <p:cNvPicPr>
            <a:picLocks noChangeAspect="1" noChangeArrowheads="1"/>
          </p:cNvPicPr>
          <p:nvPr/>
        </p:nvPicPr>
        <p:blipFill>
          <a:blip r:embed="rId3"/>
          <a:srcRect/>
          <a:stretch>
            <a:fillRect/>
          </a:stretch>
        </p:blipFill>
        <p:spPr bwMode="auto">
          <a:xfrm>
            <a:off x="3001963" y="1651000"/>
            <a:ext cx="292100" cy="136525"/>
          </a:xfrm>
          <a:prstGeom prst="rect">
            <a:avLst/>
          </a:prstGeom>
          <a:noFill/>
          <a:ln w="9525">
            <a:noFill/>
            <a:miter lim="800000"/>
            <a:headEnd/>
            <a:tailEnd/>
          </a:ln>
        </p:spPr>
      </p:pic>
      <p:pic>
        <p:nvPicPr>
          <p:cNvPr id="9" name="Pennanteckning 8" hidden="1"/>
          <p:cNvPicPr>
            <a:picLocks noChangeAspect="1" noChangeArrowheads="1"/>
          </p:cNvPicPr>
          <p:nvPr/>
        </p:nvPicPr>
        <p:blipFill>
          <a:blip r:embed="rId4"/>
          <a:srcRect/>
          <a:stretch>
            <a:fillRect/>
          </a:stretch>
        </p:blipFill>
        <p:spPr bwMode="auto">
          <a:xfrm>
            <a:off x="3001963" y="2106613"/>
            <a:ext cx="273050" cy="144462"/>
          </a:xfrm>
          <a:prstGeom prst="rect">
            <a:avLst/>
          </a:prstGeom>
          <a:noFill/>
          <a:ln w="9525">
            <a:noFill/>
            <a:miter lim="800000"/>
            <a:headEnd/>
            <a:tailEnd/>
          </a:ln>
        </p:spPr>
      </p:pic>
      <p:pic>
        <p:nvPicPr>
          <p:cNvPr id="10" name="Pennanteckning 9" hidden="1"/>
          <p:cNvPicPr>
            <a:picLocks noChangeAspect="1" noChangeArrowheads="1"/>
          </p:cNvPicPr>
          <p:nvPr/>
        </p:nvPicPr>
        <p:blipFill>
          <a:blip r:embed="rId5"/>
          <a:srcRect/>
          <a:stretch>
            <a:fillRect/>
          </a:stretch>
        </p:blipFill>
        <p:spPr bwMode="auto">
          <a:xfrm>
            <a:off x="3021013" y="2436813"/>
            <a:ext cx="334962" cy="153987"/>
          </a:xfrm>
          <a:prstGeom prst="rect">
            <a:avLst/>
          </a:prstGeom>
          <a:noFill/>
          <a:ln w="9525">
            <a:noFill/>
            <a:miter lim="800000"/>
            <a:headEnd/>
            <a:tailEnd/>
          </a:ln>
        </p:spPr>
      </p:pic>
      <p:pic>
        <p:nvPicPr>
          <p:cNvPr id="11" name="Pennanteckning 10" hidden="1"/>
          <p:cNvPicPr>
            <a:picLocks noChangeAspect="1" noChangeArrowheads="1"/>
          </p:cNvPicPr>
          <p:nvPr/>
        </p:nvPicPr>
        <p:blipFill>
          <a:blip r:embed="rId6"/>
          <a:srcRect/>
          <a:stretch>
            <a:fillRect/>
          </a:stretch>
        </p:blipFill>
        <p:spPr bwMode="auto">
          <a:xfrm>
            <a:off x="3001963" y="2855913"/>
            <a:ext cx="273050" cy="163512"/>
          </a:xfrm>
          <a:prstGeom prst="rect">
            <a:avLst/>
          </a:prstGeom>
          <a:noFill/>
          <a:ln w="9525">
            <a:noFill/>
            <a:miter lim="800000"/>
            <a:headEnd/>
            <a:tailEnd/>
          </a:ln>
        </p:spPr>
      </p:pic>
      <p:pic>
        <p:nvPicPr>
          <p:cNvPr id="12" name="Pennanteckning 11" hidden="1"/>
          <p:cNvPicPr>
            <a:picLocks noChangeAspect="1" noChangeArrowheads="1"/>
          </p:cNvPicPr>
          <p:nvPr/>
        </p:nvPicPr>
        <p:blipFill>
          <a:blip r:embed="rId7"/>
          <a:srcRect/>
          <a:stretch>
            <a:fillRect/>
          </a:stretch>
        </p:blipFill>
        <p:spPr bwMode="auto">
          <a:xfrm>
            <a:off x="3028950" y="3205163"/>
            <a:ext cx="344488" cy="153987"/>
          </a:xfrm>
          <a:prstGeom prst="rect">
            <a:avLst/>
          </a:prstGeom>
          <a:noFill/>
          <a:ln w="9525">
            <a:noFill/>
            <a:miter lim="800000"/>
            <a:headEnd/>
            <a:tailEnd/>
          </a:ln>
        </p:spPr>
      </p:pic>
      <p:pic>
        <p:nvPicPr>
          <p:cNvPr id="13" name="Pennanteckning 12" hidden="1"/>
          <p:cNvPicPr>
            <a:picLocks noChangeAspect="1" noChangeArrowheads="1"/>
          </p:cNvPicPr>
          <p:nvPr/>
        </p:nvPicPr>
        <p:blipFill>
          <a:blip r:embed="rId8"/>
          <a:srcRect/>
          <a:stretch>
            <a:fillRect/>
          </a:stretch>
        </p:blipFill>
        <p:spPr bwMode="auto">
          <a:xfrm>
            <a:off x="3011488" y="4141788"/>
            <a:ext cx="381000" cy="153987"/>
          </a:xfrm>
          <a:prstGeom prst="rect">
            <a:avLst/>
          </a:prstGeom>
          <a:noFill/>
          <a:ln w="9525">
            <a:noFill/>
            <a:miter lim="800000"/>
            <a:headEnd/>
            <a:tailEnd/>
          </a:ln>
        </p:spPr>
      </p:pic>
      <p:pic>
        <p:nvPicPr>
          <p:cNvPr id="14" name="Pennanteckning 13" hidden="1"/>
          <p:cNvPicPr>
            <a:picLocks noChangeAspect="1" noChangeArrowheads="1"/>
          </p:cNvPicPr>
          <p:nvPr/>
        </p:nvPicPr>
        <p:blipFill>
          <a:blip r:embed="rId9"/>
          <a:srcRect/>
          <a:stretch>
            <a:fillRect/>
          </a:stretch>
        </p:blipFill>
        <p:spPr bwMode="auto">
          <a:xfrm>
            <a:off x="4797425" y="3668713"/>
            <a:ext cx="300038" cy="127000"/>
          </a:xfrm>
          <a:prstGeom prst="rect">
            <a:avLst/>
          </a:prstGeom>
          <a:noFill/>
          <a:ln w="9525">
            <a:noFill/>
            <a:miter lim="800000"/>
            <a:headEnd/>
            <a:tailEnd/>
          </a:ln>
        </p:spPr>
      </p:pic>
      <p:pic>
        <p:nvPicPr>
          <p:cNvPr id="15" name="Pennanteckning 14" hidden="1"/>
          <p:cNvPicPr>
            <a:picLocks noChangeAspect="1" noChangeArrowheads="1"/>
          </p:cNvPicPr>
          <p:nvPr/>
        </p:nvPicPr>
        <p:blipFill>
          <a:blip r:embed="rId10"/>
          <a:srcRect/>
          <a:stretch>
            <a:fillRect/>
          </a:stretch>
        </p:blipFill>
        <p:spPr bwMode="auto">
          <a:xfrm>
            <a:off x="4787900" y="1643063"/>
            <a:ext cx="381000" cy="161925"/>
          </a:xfrm>
          <a:prstGeom prst="rect">
            <a:avLst/>
          </a:prstGeom>
          <a:noFill/>
          <a:ln w="9525">
            <a:noFill/>
            <a:miter lim="800000"/>
            <a:headEnd/>
            <a:tailEnd/>
          </a:ln>
        </p:spPr>
      </p:pic>
      <p:pic>
        <p:nvPicPr>
          <p:cNvPr id="16" name="Pennanteckning 15" hidden="1"/>
          <p:cNvPicPr>
            <a:picLocks noChangeAspect="1" noChangeArrowheads="1"/>
          </p:cNvPicPr>
          <p:nvPr/>
        </p:nvPicPr>
        <p:blipFill>
          <a:blip r:embed="rId11"/>
          <a:srcRect/>
          <a:stretch>
            <a:fillRect/>
          </a:stretch>
        </p:blipFill>
        <p:spPr bwMode="auto">
          <a:xfrm>
            <a:off x="4787900" y="2089150"/>
            <a:ext cx="388938" cy="171450"/>
          </a:xfrm>
          <a:prstGeom prst="rect">
            <a:avLst/>
          </a:prstGeom>
          <a:noFill/>
          <a:ln w="9525">
            <a:noFill/>
            <a:miter lim="800000"/>
            <a:headEnd/>
            <a:tailEnd/>
          </a:ln>
        </p:spPr>
      </p:pic>
      <p:pic>
        <p:nvPicPr>
          <p:cNvPr id="17" name="Pennanteckning 16" hidden="1"/>
          <p:cNvPicPr>
            <a:picLocks noChangeAspect="1" noChangeArrowheads="1"/>
          </p:cNvPicPr>
          <p:nvPr/>
        </p:nvPicPr>
        <p:blipFill>
          <a:blip r:embed="rId12"/>
          <a:srcRect/>
          <a:stretch>
            <a:fillRect/>
          </a:stretch>
        </p:blipFill>
        <p:spPr bwMode="auto">
          <a:xfrm>
            <a:off x="4797425" y="2473325"/>
            <a:ext cx="388938" cy="127000"/>
          </a:xfrm>
          <a:prstGeom prst="rect">
            <a:avLst/>
          </a:prstGeom>
          <a:noFill/>
          <a:ln w="9525">
            <a:noFill/>
            <a:miter lim="800000"/>
            <a:headEnd/>
            <a:tailEnd/>
          </a:ln>
        </p:spPr>
      </p:pic>
      <p:pic>
        <p:nvPicPr>
          <p:cNvPr id="18" name="Pennanteckning 17" hidden="1"/>
          <p:cNvPicPr>
            <a:picLocks noChangeAspect="1" noChangeArrowheads="1"/>
          </p:cNvPicPr>
          <p:nvPr/>
        </p:nvPicPr>
        <p:blipFill>
          <a:blip r:embed="rId13"/>
          <a:srcRect/>
          <a:stretch>
            <a:fillRect/>
          </a:stretch>
        </p:blipFill>
        <p:spPr bwMode="auto">
          <a:xfrm>
            <a:off x="4806950" y="2874963"/>
            <a:ext cx="379413" cy="144462"/>
          </a:xfrm>
          <a:prstGeom prst="rect">
            <a:avLst/>
          </a:prstGeom>
          <a:noFill/>
          <a:ln w="9525">
            <a:noFill/>
            <a:miter lim="800000"/>
            <a:headEnd/>
            <a:tailEnd/>
          </a:ln>
        </p:spPr>
      </p:pic>
      <p:pic>
        <p:nvPicPr>
          <p:cNvPr id="19" name="Pennanteckning 18" hidden="1"/>
          <p:cNvPicPr>
            <a:picLocks noChangeAspect="1" noChangeArrowheads="1"/>
          </p:cNvPicPr>
          <p:nvPr/>
        </p:nvPicPr>
        <p:blipFill>
          <a:blip r:embed="rId14"/>
          <a:srcRect/>
          <a:stretch>
            <a:fillRect/>
          </a:stretch>
        </p:blipFill>
        <p:spPr bwMode="auto">
          <a:xfrm>
            <a:off x="4806950" y="3205163"/>
            <a:ext cx="406400" cy="134937"/>
          </a:xfrm>
          <a:prstGeom prst="rect">
            <a:avLst/>
          </a:prstGeom>
          <a:noFill/>
          <a:ln w="9525">
            <a:noFill/>
            <a:miter lim="800000"/>
            <a:headEnd/>
            <a:tailEnd/>
          </a:ln>
        </p:spPr>
      </p:pic>
      <p:pic>
        <p:nvPicPr>
          <p:cNvPr id="20" name="Pennanteckning 19" hidden="1"/>
          <p:cNvPicPr>
            <a:picLocks noChangeAspect="1" noChangeArrowheads="1"/>
          </p:cNvPicPr>
          <p:nvPr/>
        </p:nvPicPr>
        <p:blipFill>
          <a:blip r:embed="rId15"/>
          <a:srcRect/>
          <a:stretch>
            <a:fillRect/>
          </a:stretch>
        </p:blipFill>
        <p:spPr bwMode="auto">
          <a:xfrm>
            <a:off x="6548438" y="1651000"/>
            <a:ext cx="379412" cy="127000"/>
          </a:xfrm>
          <a:prstGeom prst="rect">
            <a:avLst/>
          </a:prstGeom>
          <a:noFill/>
          <a:ln w="9525">
            <a:noFill/>
            <a:miter lim="800000"/>
            <a:headEnd/>
            <a:tailEnd/>
          </a:ln>
        </p:spPr>
      </p:pic>
      <p:pic>
        <p:nvPicPr>
          <p:cNvPr id="27" name="Pennanteckning 26" hidden="1"/>
          <p:cNvPicPr>
            <a:picLocks noChangeAspect="1" noChangeArrowheads="1"/>
          </p:cNvPicPr>
          <p:nvPr/>
        </p:nvPicPr>
        <p:blipFill>
          <a:blip r:embed="rId16"/>
          <a:srcRect/>
          <a:stretch>
            <a:fillRect/>
          </a:stretch>
        </p:blipFill>
        <p:spPr bwMode="auto">
          <a:xfrm>
            <a:off x="6583363" y="2089150"/>
            <a:ext cx="371475" cy="144463"/>
          </a:xfrm>
          <a:prstGeom prst="rect">
            <a:avLst/>
          </a:prstGeom>
          <a:noFill/>
          <a:ln w="9525">
            <a:noFill/>
            <a:miter lim="800000"/>
            <a:headEnd/>
            <a:tailEnd/>
          </a:ln>
        </p:spPr>
      </p:pic>
      <p:pic>
        <p:nvPicPr>
          <p:cNvPr id="3" name="Pennanteckning 7169" hidden="1"/>
          <p:cNvPicPr>
            <a:picLocks noChangeAspect="1" noChangeArrowheads="1"/>
          </p:cNvPicPr>
          <p:nvPr/>
        </p:nvPicPr>
        <p:blipFill>
          <a:blip r:embed="rId17"/>
          <a:srcRect/>
          <a:stretch>
            <a:fillRect/>
          </a:stretch>
        </p:blipFill>
        <p:spPr bwMode="auto">
          <a:xfrm>
            <a:off x="6600825" y="2454275"/>
            <a:ext cx="265113" cy="136525"/>
          </a:xfrm>
          <a:prstGeom prst="rect">
            <a:avLst/>
          </a:prstGeom>
          <a:noFill/>
          <a:ln w="9525">
            <a:noFill/>
            <a:miter lim="800000"/>
            <a:headEnd/>
            <a:tailEnd/>
          </a:ln>
        </p:spPr>
      </p:pic>
      <p:pic>
        <p:nvPicPr>
          <p:cNvPr id="4" name="Pennanteckning 7170" hidden="1"/>
          <p:cNvPicPr>
            <a:picLocks noChangeAspect="1" noChangeArrowheads="1"/>
          </p:cNvPicPr>
          <p:nvPr/>
        </p:nvPicPr>
        <p:blipFill>
          <a:blip r:embed="rId18"/>
          <a:srcRect/>
          <a:stretch>
            <a:fillRect/>
          </a:stretch>
        </p:blipFill>
        <p:spPr bwMode="auto">
          <a:xfrm>
            <a:off x="6600825" y="2874963"/>
            <a:ext cx="354013" cy="144462"/>
          </a:xfrm>
          <a:prstGeom prst="rect">
            <a:avLst/>
          </a:prstGeom>
          <a:noFill/>
          <a:ln w="9525">
            <a:noFill/>
            <a:miter lim="800000"/>
            <a:headEnd/>
            <a:tailEnd/>
          </a:ln>
        </p:spPr>
      </p:pic>
      <p:pic>
        <p:nvPicPr>
          <p:cNvPr id="7185" name="Pennanteckning 7184" hidden="1"/>
          <p:cNvPicPr>
            <a:picLocks noChangeAspect="1" noChangeArrowheads="1"/>
          </p:cNvPicPr>
          <p:nvPr/>
        </p:nvPicPr>
        <p:blipFill>
          <a:blip r:embed="rId19"/>
          <a:srcRect/>
          <a:stretch>
            <a:fillRect/>
          </a:stretch>
        </p:blipFill>
        <p:spPr bwMode="auto">
          <a:xfrm>
            <a:off x="6583363" y="3187700"/>
            <a:ext cx="282575" cy="144463"/>
          </a:xfrm>
          <a:prstGeom prst="rect">
            <a:avLst/>
          </a:prstGeom>
          <a:noFill/>
          <a:ln w="9525">
            <a:noFill/>
            <a:miter lim="800000"/>
            <a:headEnd/>
            <a:tailEnd/>
          </a:ln>
        </p:spPr>
      </p:pic>
      <p:pic>
        <p:nvPicPr>
          <p:cNvPr id="7186" name="Pennanteckning 7185" hidden="1"/>
          <p:cNvPicPr>
            <a:picLocks noChangeAspect="1" noChangeArrowheads="1"/>
          </p:cNvPicPr>
          <p:nvPr/>
        </p:nvPicPr>
        <p:blipFill>
          <a:blip r:embed="rId20"/>
          <a:srcRect/>
          <a:stretch>
            <a:fillRect/>
          </a:stretch>
        </p:blipFill>
        <p:spPr bwMode="auto">
          <a:xfrm>
            <a:off x="6600825" y="3687763"/>
            <a:ext cx="361950" cy="127000"/>
          </a:xfrm>
          <a:prstGeom prst="rect">
            <a:avLst/>
          </a:prstGeom>
          <a:noFill/>
          <a:ln w="9525">
            <a:noFill/>
            <a:miter lim="800000"/>
            <a:headEnd/>
            <a:tailEnd/>
          </a:ln>
        </p:spPr>
      </p:pic>
      <p:pic>
        <p:nvPicPr>
          <p:cNvPr id="7187" name="Pennanteckning 7186" hidden="1"/>
          <p:cNvPicPr>
            <a:picLocks noChangeAspect="1" noChangeArrowheads="1"/>
          </p:cNvPicPr>
          <p:nvPr/>
        </p:nvPicPr>
        <p:blipFill>
          <a:blip r:embed="rId21"/>
          <a:srcRect/>
          <a:stretch>
            <a:fillRect/>
          </a:stretch>
        </p:blipFill>
        <p:spPr bwMode="auto">
          <a:xfrm>
            <a:off x="5235575" y="3187700"/>
            <a:ext cx="334963" cy="152400"/>
          </a:xfrm>
          <a:prstGeom prst="rect">
            <a:avLst/>
          </a:prstGeom>
          <a:noFill/>
          <a:ln w="9525">
            <a:noFill/>
            <a:miter lim="800000"/>
            <a:headEnd/>
            <a:tailEnd/>
          </a:ln>
        </p:spPr>
      </p:pic>
      <p:pic>
        <p:nvPicPr>
          <p:cNvPr id="7188" name="Pennanteckning 7187" hidden="1"/>
          <p:cNvPicPr>
            <a:picLocks noChangeAspect="1" noChangeArrowheads="1"/>
          </p:cNvPicPr>
          <p:nvPr/>
        </p:nvPicPr>
        <p:blipFill>
          <a:blip r:embed="rId22"/>
          <a:srcRect/>
          <a:stretch>
            <a:fillRect/>
          </a:stretch>
        </p:blipFill>
        <p:spPr bwMode="auto">
          <a:xfrm>
            <a:off x="5226050" y="3222625"/>
            <a:ext cx="112713" cy="127000"/>
          </a:xfrm>
          <a:prstGeom prst="rect">
            <a:avLst/>
          </a:prstGeom>
          <a:noFill/>
          <a:ln w="9525">
            <a:noFill/>
            <a:miter lim="800000"/>
            <a:headEnd/>
            <a:tailEnd/>
          </a:ln>
        </p:spPr>
      </p:pic>
      <p:pic>
        <p:nvPicPr>
          <p:cNvPr id="7189" name="Pennanteckning 7188" hidden="1"/>
          <p:cNvPicPr>
            <a:picLocks noChangeAspect="1" noChangeArrowheads="1"/>
          </p:cNvPicPr>
          <p:nvPr/>
        </p:nvPicPr>
        <p:blipFill>
          <a:blip r:embed="rId23"/>
          <a:srcRect/>
          <a:stretch>
            <a:fillRect/>
          </a:stretch>
        </p:blipFill>
        <p:spPr bwMode="auto">
          <a:xfrm>
            <a:off x="5164138" y="4160838"/>
            <a:ext cx="317500" cy="153987"/>
          </a:xfrm>
          <a:prstGeom prst="rect">
            <a:avLst/>
          </a:prstGeom>
          <a:noFill/>
          <a:ln w="9525">
            <a:noFill/>
            <a:miter lim="800000"/>
            <a:headEnd/>
            <a:tailEnd/>
          </a:ln>
        </p:spPr>
      </p:pic>
      <p:pic>
        <p:nvPicPr>
          <p:cNvPr id="7190" name="Pennanteckning 7189" hidden="1"/>
          <p:cNvPicPr>
            <a:picLocks noChangeAspect="1" noChangeArrowheads="1"/>
          </p:cNvPicPr>
          <p:nvPr/>
        </p:nvPicPr>
        <p:blipFill>
          <a:blip r:embed="rId24"/>
          <a:srcRect/>
          <a:stretch>
            <a:fillRect/>
          </a:stretch>
        </p:blipFill>
        <p:spPr bwMode="auto">
          <a:xfrm>
            <a:off x="3440113" y="2446338"/>
            <a:ext cx="327025" cy="153987"/>
          </a:xfrm>
          <a:prstGeom prst="rect">
            <a:avLst/>
          </a:prstGeom>
          <a:noFill/>
          <a:ln w="9525">
            <a:noFill/>
            <a:miter lim="800000"/>
            <a:headEnd/>
            <a:tailEnd/>
          </a:ln>
        </p:spPr>
      </p:pic>
      <p:pic>
        <p:nvPicPr>
          <p:cNvPr id="7191" name="Pennanteckning 7190" hidden="1"/>
          <p:cNvPicPr>
            <a:picLocks noChangeAspect="1" noChangeArrowheads="1"/>
          </p:cNvPicPr>
          <p:nvPr/>
        </p:nvPicPr>
        <p:blipFill>
          <a:blip r:embed="rId25"/>
          <a:srcRect/>
          <a:stretch>
            <a:fillRect/>
          </a:stretch>
        </p:blipFill>
        <p:spPr bwMode="auto">
          <a:xfrm>
            <a:off x="7002463" y="4883150"/>
            <a:ext cx="363537" cy="190500"/>
          </a:xfrm>
          <a:prstGeom prst="rect">
            <a:avLst/>
          </a:prstGeom>
          <a:noFill/>
          <a:ln w="9525">
            <a:noFill/>
            <a:miter lim="800000"/>
            <a:headEnd/>
            <a:tailEnd/>
          </a:ln>
        </p:spPr>
      </p:pic>
      <p:pic>
        <p:nvPicPr>
          <p:cNvPr id="7192" name="Pennanteckning 7191" hidden="1"/>
          <p:cNvPicPr>
            <a:picLocks noChangeAspect="1" noChangeArrowheads="1"/>
          </p:cNvPicPr>
          <p:nvPr/>
        </p:nvPicPr>
        <p:blipFill>
          <a:blip r:embed="rId26"/>
          <a:srcRect/>
          <a:stretch>
            <a:fillRect/>
          </a:stretch>
        </p:blipFill>
        <p:spPr bwMode="auto">
          <a:xfrm>
            <a:off x="3341688" y="2855913"/>
            <a:ext cx="327025" cy="153987"/>
          </a:xfrm>
          <a:prstGeom prst="rect">
            <a:avLst/>
          </a:prstGeom>
          <a:noFill/>
          <a:ln w="9525">
            <a:noFill/>
            <a:miter lim="800000"/>
            <a:headEnd/>
            <a:tailEnd/>
          </a:ln>
        </p:spPr>
      </p:pic>
      <p:pic>
        <p:nvPicPr>
          <p:cNvPr id="5" name="Pennanteckning 4" hidden="1"/>
          <p:cNvPicPr>
            <a:picLocks noChangeAspect="1" noChangeArrowheads="1"/>
          </p:cNvPicPr>
          <p:nvPr/>
        </p:nvPicPr>
        <p:blipFill>
          <a:blip r:embed="rId27"/>
          <a:srcRect/>
          <a:stretch>
            <a:fillRect/>
          </a:stretch>
        </p:blipFill>
        <p:spPr bwMode="auto">
          <a:xfrm>
            <a:off x="6565900" y="5705475"/>
            <a:ext cx="388938" cy="144463"/>
          </a:xfrm>
          <a:prstGeom prst="rect">
            <a:avLst/>
          </a:prstGeom>
          <a:noFill/>
          <a:ln w="9525">
            <a:noFill/>
            <a:miter lim="800000"/>
            <a:headEnd/>
            <a:tailEnd/>
          </a:ln>
        </p:spPr>
      </p:pic>
      <p:pic>
        <p:nvPicPr>
          <p:cNvPr id="6" name="Pennanteckning 5" hidden="1"/>
          <p:cNvPicPr>
            <a:picLocks noChangeAspect="1" noChangeArrowheads="1"/>
          </p:cNvPicPr>
          <p:nvPr/>
        </p:nvPicPr>
        <p:blipFill>
          <a:blip r:embed="rId28"/>
          <a:srcRect/>
          <a:stretch>
            <a:fillRect/>
          </a:stretch>
        </p:blipFill>
        <p:spPr bwMode="auto">
          <a:xfrm>
            <a:off x="6592888" y="4875213"/>
            <a:ext cx="369887" cy="161925"/>
          </a:xfrm>
          <a:prstGeom prst="rect">
            <a:avLst/>
          </a:prstGeom>
          <a:noFill/>
          <a:ln w="9525">
            <a:noFill/>
            <a:miter lim="800000"/>
            <a:headEnd/>
            <a:tailEnd/>
          </a:ln>
        </p:spPr>
      </p:pic>
    </p:spTree>
    <p:extLst>
      <p:ext uri="{BB962C8B-B14F-4D97-AF65-F5344CB8AC3E}">
        <p14:creationId xmlns:p14="http://schemas.microsoft.com/office/powerpoint/2010/main" val="1516834049"/>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tshållare för innehåll 2">
            <a:extLst>
              <a:ext uri="{FF2B5EF4-FFF2-40B4-BE49-F238E27FC236}">
                <a16:creationId xmlns:a16="http://schemas.microsoft.com/office/drawing/2014/main" id="{D3EB9A7D-A94F-4D1D-B049-0437C4EDE01C}"/>
              </a:ext>
            </a:extLst>
          </p:cNvPr>
          <p:cNvSpPr>
            <a:spLocks noGrp="1"/>
          </p:cNvSpPr>
          <p:nvPr>
            <p:ph idx="1"/>
          </p:nvPr>
        </p:nvSpPr>
        <p:spPr>
          <a:xfrm>
            <a:off x="534988" y="877888"/>
            <a:ext cx="8151812" cy="5265737"/>
          </a:xfrm>
        </p:spPr>
        <p:txBody>
          <a:bodyPr/>
          <a:lstStyle/>
          <a:p>
            <a:pPr marL="0" indent="0" eaLnBrk="1" hangingPunct="1">
              <a:spcBef>
                <a:spcPct val="0"/>
              </a:spcBef>
              <a:buFont typeface="Wingdings" panose="05000000000000000000" pitchFamily="2" charset="2"/>
              <a:buNone/>
            </a:pPr>
            <a:endParaRPr lang="sv-SE" altLang="sv-SE" sz="1800" dirty="0">
              <a:latin typeface="Times New Roman" panose="02020603050405020304" pitchFamily="18" charset="0"/>
              <a:cs typeface="Times New Roman" panose="02020603050405020304" pitchFamily="18" charset="0"/>
            </a:endParaRPr>
          </a:p>
          <a:p>
            <a:pPr marL="0" indent="0" eaLnBrk="1" hangingPunct="1">
              <a:spcBef>
                <a:spcPct val="0"/>
              </a:spcBef>
              <a:buFont typeface="Wingdings" panose="05000000000000000000" pitchFamily="2" charset="2"/>
              <a:buNone/>
            </a:pPr>
            <a:endParaRPr lang="sv-SE" altLang="sv-SE" sz="1800" dirty="0">
              <a:latin typeface="Times New Roman" panose="02020603050405020304" pitchFamily="18" charset="0"/>
              <a:cs typeface="Times New Roman" panose="02020603050405020304" pitchFamily="18" charset="0"/>
            </a:endParaRPr>
          </a:p>
          <a:p>
            <a:pPr marL="0" indent="0" algn="ctr" eaLnBrk="1" hangingPunct="1">
              <a:spcBef>
                <a:spcPct val="0"/>
              </a:spcBef>
              <a:buFont typeface="Wingdings" panose="05000000000000000000" pitchFamily="2" charset="2"/>
              <a:buNone/>
            </a:pPr>
            <a:r>
              <a:rPr lang="sv-SE" altLang="sv-SE" sz="2800" dirty="0">
                <a:latin typeface="Times New Roman" panose="02020603050405020304" pitchFamily="18" charset="0"/>
                <a:cs typeface="Times New Roman" panose="02020603050405020304" pitchFamily="18" charset="0"/>
              </a:rPr>
              <a:t>C-gas skattning</a:t>
            </a:r>
          </a:p>
          <a:p>
            <a:pPr marL="0" indent="0" algn="ctr" eaLnBrk="1" hangingPunct="1">
              <a:spcBef>
                <a:spcPct val="0"/>
              </a:spcBef>
              <a:buFont typeface="Wingdings" panose="05000000000000000000" pitchFamily="2" charset="2"/>
              <a:buNone/>
            </a:pPr>
            <a:r>
              <a:rPr lang="sv-SE" altLang="sv-SE" sz="1800" dirty="0">
                <a:latin typeface="Times New Roman" panose="02020603050405020304" pitchFamily="18" charset="0"/>
                <a:cs typeface="Times New Roman" panose="02020603050405020304" pitchFamily="18" charset="0"/>
              </a:rPr>
              <a:t>(</a:t>
            </a:r>
            <a:r>
              <a:rPr lang="sv-SE" altLang="sv-SE" sz="1800" dirty="0" err="1">
                <a:latin typeface="Times New Roman" panose="02020603050405020304" pitchFamily="18" charset="0"/>
                <a:cs typeface="Times New Roman" panose="02020603050405020304" pitchFamily="18" charset="0"/>
              </a:rPr>
              <a:t>Children´s</a:t>
            </a:r>
            <a:r>
              <a:rPr lang="sv-SE" altLang="sv-SE" sz="1800" dirty="0">
                <a:latin typeface="Times New Roman" panose="02020603050405020304" pitchFamily="18" charset="0"/>
                <a:cs typeface="Times New Roman" panose="02020603050405020304" pitchFamily="18" charset="0"/>
              </a:rPr>
              <a:t> Global </a:t>
            </a:r>
            <a:r>
              <a:rPr lang="sv-SE" altLang="sv-SE" sz="1800" dirty="0" err="1">
                <a:latin typeface="Times New Roman" panose="02020603050405020304" pitchFamily="18" charset="0"/>
                <a:cs typeface="Times New Roman" panose="02020603050405020304" pitchFamily="18" charset="0"/>
              </a:rPr>
              <a:t>Assessment</a:t>
            </a:r>
            <a:r>
              <a:rPr lang="sv-SE" altLang="sv-SE" sz="1800" dirty="0">
                <a:latin typeface="Times New Roman" panose="02020603050405020304" pitchFamily="18" charset="0"/>
                <a:cs typeface="Times New Roman" panose="02020603050405020304" pitchFamily="18" charset="0"/>
              </a:rPr>
              <a:t> </a:t>
            </a:r>
            <a:r>
              <a:rPr lang="sv-SE" altLang="sv-SE" sz="1800" dirty="0" err="1">
                <a:latin typeface="Times New Roman" panose="02020603050405020304" pitchFamily="18" charset="0"/>
                <a:cs typeface="Times New Roman" panose="02020603050405020304" pitchFamily="18" charset="0"/>
              </a:rPr>
              <a:t>Scale</a:t>
            </a:r>
            <a:r>
              <a:rPr lang="sv-SE" altLang="sv-SE" sz="1800" dirty="0">
                <a:latin typeface="Times New Roman" panose="02020603050405020304" pitchFamily="18" charset="0"/>
                <a:cs typeface="Times New Roman" panose="02020603050405020304" pitchFamily="18" charset="0"/>
              </a:rPr>
              <a:t>, 4-20år)</a:t>
            </a:r>
          </a:p>
          <a:p>
            <a:pPr marL="0" indent="0" algn="ctr" eaLnBrk="1" hangingPunct="1">
              <a:spcBef>
                <a:spcPct val="0"/>
              </a:spcBef>
              <a:buFont typeface="Arial" panose="020B0604020202020204" pitchFamily="34" charset="0"/>
              <a:buNone/>
            </a:pPr>
            <a:r>
              <a:rPr lang="sv-SE" altLang="sv-SE" sz="1800" dirty="0">
                <a:latin typeface="Times New Roman" panose="02020603050405020304" pitchFamily="18" charset="0"/>
                <a:cs typeface="Times New Roman" panose="02020603050405020304" pitchFamily="18" charset="0"/>
              </a:rPr>
              <a:t>20110101-20151231 kontra 2016 och 2017</a:t>
            </a:r>
          </a:p>
        </p:txBody>
      </p:sp>
      <p:sp>
        <p:nvSpPr>
          <p:cNvPr id="11267" name="Platshållare för bildnummer 4">
            <a:extLst>
              <a:ext uri="{FF2B5EF4-FFF2-40B4-BE49-F238E27FC236}">
                <a16:creationId xmlns:a16="http://schemas.microsoft.com/office/drawing/2014/main" id="{B894926E-2860-462E-9876-564CDE1CA6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7FF5B30-331E-4E69-9BE4-1BD1CFDD6730}" type="slidenum">
              <a:rPr lang="sv-SE" altLang="sv-SE" sz="1400">
                <a:solidFill>
                  <a:schemeClr val="bg1"/>
                </a:solidFill>
                <a:latin typeface="Verdana" panose="020B0604030504040204" pitchFamily="34" charset="0"/>
              </a:rPr>
              <a:pPr>
                <a:spcBef>
                  <a:spcPct val="0"/>
                </a:spcBef>
                <a:buFontTx/>
                <a:buNone/>
              </a:pPr>
              <a:t>6</a:t>
            </a:fld>
            <a:endParaRPr lang="sv-SE" altLang="sv-SE" sz="1400">
              <a:solidFill>
                <a:schemeClr val="bg1"/>
              </a:solidFill>
              <a:latin typeface="Verdana" panose="020B0604030504040204" pitchFamily="34" charset="0"/>
            </a:endParaRPr>
          </a:p>
        </p:txBody>
      </p:sp>
      <p:sp>
        <p:nvSpPr>
          <p:cNvPr id="11268" name="Rectangle 1">
            <a:extLst>
              <a:ext uri="{FF2B5EF4-FFF2-40B4-BE49-F238E27FC236}">
                <a16:creationId xmlns:a16="http://schemas.microsoft.com/office/drawing/2014/main" id="{AB248806-991F-46B8-9D43-DDDA42DE119F}"/>
              </a:ext>
            </a:extLst>
          </p:cNvPr>
          <p:cNvSpPr>
            <a:spLocks noChangeArrowheads="1"/>
          </p:cNvSpPr>
          <p:nvPr/>
        </p:nvSpPr>
        <p:spPr bwMode="auto">
          <a:xfrm>
            <a:off x="1647825" y="2954338"/>
            <a:ext cx="58769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v-SE" altLang="sv-SE" sz="1200" dirty="0">
                <a:latin typeface="Times New Roman" panose="02020603050405020304" pitchFamily="18" charset="0"/>
                <a:ea typeface="Calibri" panose="020F0502020204030204" pitchFamily="34" charset="0"/>
                <a:cs typeface="Times New Roman" panose="02020603050405020304" pitchFamily="18" charset="0"/>
              </a:rPr>
              <a:t> </a:t>
            </a:r>
          </a:p>
          <a:p>
            <a:pPr eaLnBrk="1" hangingPunct="1">
              <a:spcBef>
                <a:spcPct val="0"/>
              </a:spcBef>
              <a:buFontTx/>
              <a:buNone/>
            </a:pPr>
            <a:r>
              <a:rPr lang="sv-SE" altLang="sv-SE"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sv-SE" altLang="sv-SE" sz="1200" dirty="0">
                <a:latin typeface="Times New Roman" panose="02020603050405020304" pitchFamily="18" charset="0"/>
                <a:ea typeface="Calibri" panose="020F0502020204030204" pitchFamily="34" charset="0"/>
                <a:cs typeface="Times New Roman" panose="02020603050405020304" pitchFamily="18" charset="0"/>
              </a:rPr>
              <a:t>pojkar 		      flickor</a:t>
            </a:r>
          </a:p>
        </p:txBody>
      </p:sp>
      <p:graphicFrame>
        <p:nvGraphicFramePr>
          <p:cNvPr id="2" name="Tabell 1">
            <a:extLst>
              <a:ext uri="{FF2B5EF4-FFF2-40B4-BE49-F238E27FC236}">
                <a16:creationId xmlns:a16="http://schemas.microsoft.com/office/drawing/2014/main" id="{BA090831-A1AE-46B6-BC19-0319454C898C}"/>
              </a:ext>
            </a:extLst>
          </p:cNvPr>
          <p:cNvGraphicFramePr>
            <a:graphicFrameLocks noGrp="1"/>
          </p:cNvGraphicFramePr>
          <p:nvPr>
            <p:extLst>
              <p:ext uri="{D42A27DB-BD31-4B8C-83A1-F6EECF244321}">
                <p14:modId xmlns:p14="http://schemas.microsoft.com/office/powerpoint/2010/main" val="3680844784"/>
              </p:ext>
            </p:extLst>
          </p:nvPr>
        </p:nvGraphicFramePr>
        <p:xfrm>
          <a:off x="1676400" y="3662363"/>
          <a:ext cx="5368212" cy="1871662"/>
        </p:xfrm>
        <a:graphic>
          <a:graphicData uri="http://schemas.openxmlformats.org/drawingml/2006/table">
            <a:tbl>
              <a:tblPr firstCol="1" bandRow="1">
                <a:tableStyleId>{5C22544A-7EE6-4342-B048-85BDC9FD1C3A}</a:tableStyleId>
              </a:tblPr>
              <a:tblGrid>
                <a:gridCol w="1273884">
                  <a:extLst>
                    <a:ext uri="{9D8B030D-6E8A-4147-A177-3AD203B41FA5}">
                      <a16:colId xmlns:a16="http://schemas.microsoft.com/office/drawing/2014/main" val="20000"/>
                    </a:ext>
                  </a:extLst>
                </a:gridCol>
                <a:gridCol w="1845651">
                  <a:extLst>
                    <a:ext uri="{9D8B030D-6E8A-4147-A177-3AD203B41FA5}">
                      <a16:colId xmlns:a16="http://schemas.microsoft.com/office/drawing/2014/main" val="20001"/>
                    </a:ext>
                  </a:extLst>
                </a:gridCol>
                <a:gridCol w="2248677">
                  <a:extLst>
                    <a:ext uri="{9D8B030D-6E8A-4147-A177-3AD203B41FA5}">
                      <a16:colId xmlns:a16="http://schemas.microsoft.com/office/drawing/2014/main" val="20002"/>
                    </a:ext>
                  </a:extLst>
                </a:gridCol>
              </a:tblGrid>
              <a:tr h="935831">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Vid inledning</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Medel</a:t>
                      </a:r>
                      <a:r>
                        <a:rPr lang="sv-SE" sz="1200" baseline="0" dirty="0">
                          <a:effectLst/>
                          <a:latin typeface="Times New Roman" panose="02020603050405020304" pitchFamily="18" charset="0"/>
                          <a:cs typeface="Times New Roman" panose="02020603050405020304" pitchFamily="18" charset="0"/>
                        </a:rPr>
                        <a:t> </a:t>
                      </a:r>
                      <a:r>
                        <a:rPr lang="sv-SE" sz="1200" baseline="0" dirty="0">
                          <a:solidFill>
                            <a:schemeClr val="tx1"/>
                          </a:solidFill>
                          <a:effectLst/>
                          <a:latin typeface="Times New Roman" panose="02020603050405020304" pitchFamily="18" charset="0"/>
                          <a:cs typeface="Times New Roman" panose="02020603050405020304" pitchFamily="18" charset="0"/>
                        </a:rPr>
                        <a:t>48,4 </a:t>
                      </a:r>
                      <a:r>
                        <a:rPr lang="sv-SE" sz="1200" dirty="0">
                          <a:solidFill>
                            <a:schemeClr val="tx1"/>
                          </a:solidFill>
                          <a:effectLst/>
                          <a:latin typeface="Times New Roman" panose="02020603050405020304" pitchFamily="18" charset="0"/>
                          <a:cs typeface="Times New Roman" panose="02020603050405020304" pitchFamily="18" charset="0"/>
                        </a:rPr>
                        <a:t>(52) (50)</a:t>
                      </a:r>
                    </a:p>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Median 50 (51) (50)</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Medel </a:t>
                      </a:r>
                      <a:r>
                        <a:rPr lang="sv-SE" sz="1200" dirty="0">
                          <a:solidFill>
                            <a:schemeClr val="tx1"/>
                          </a:solidFill>
                          <a:effectLst/>
                          <a:latin typeface="Times New Roman" panose="02020603050405020304" pitchFamily="18" charset="0"/>
                          <a:cs typeface="Times New Roman" panose="02020603050405020304" pitchFamily="18" charset="0"/>
                        </a:rPr>
                        <a:t>50 (47,9) (50)</a:t>
                      </a:r>
                    </a:p>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Median 50 (48) (50)</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extLst>
                  <a:ext uri="{0D108BD9-81ED-4DB2-BD59-A6C34878D82A}">
                    <a16:rowId xmlns:a16="http://schemas.microsoft.com/office/drawing/2014/main" val="10000"/>
                  </a:ext>
                </a:extLst>
              </a:tr>
              <a:tr h="935831">
                <a:tc>
                  <a:txBody>
                    <a:bodyPr/>
                    <a:lstStyle/>
                    <a:p>
                      <a:pPr>
                        <a:lnSpc>
                          <a:spcPct val="115000"/>
                        </a:lnSpc>
                        <a:spcAft>
                          <a:spcPts val="0"/>
                        </a:spcAft>
                      </a:pPr>
                      <a:r>
                        <a:rPr lang="sv-SE" sz="1200">
                          <a:effectLst/>
                          <a:latin typeface="Times New Roman" panose="02020603050405020304" pitchFamily="18" charset="0"/>
                          <a:cs typeface="Times New Roman" panose="02020603050405020304" pitchFamily="18" charset="0"/>
                        </a:rPr>
                        <a:t>Vid avslutning</a:t>
                      </a:r>
                      <a:endParaRPr lang="sv-SE" sz="120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Medel 50,6 (54,4</a:t>
                      </a:r>
                      <a:r>
                        <a:rPr lang="sv-SE" sz="1200" dirty="0">
                          <a:solidFill>
                            <a:schemeClr val="tx1"/>
                          </a:solidFill>
                          <a:effectLst/>
                          <a:latin typeface="Times New Roman" panose="02020603050405020304" pitchFamily="18" charset="0"/>
                          <a:cs typeface="Times New Roman" panose="02020603050405020304" pitchFamily="18" charset="0"/>
                        </a:rPr>
                        <a:t>) (53)</a:t>
                      </a:r>
                    </a:p>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Median 51 (54) (53)</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Medel 52,8</a:t>
                      </a:r>
                      <a:r>
                        <a:rPr lang="sv-SE" sz="1200" baseline="0" dirty="0">
                          <a:effectLst/>
                          <a:latin typeface="Times New Roman" panose="02020603050405020304" pitchFamily="18" charset="0"/>
                          <a:cs typeface="Times New Roman" panose="02020603050405020304" pitchFamily="18" charset="0"/>
                        </a:rPr>
                        <a:t> </a:t>
                      </a:r>
                      <a:r>
                        <a:rPr lang="sv-SE" sz="1200" dirty="0">
                          <a:effectLst/>
                          <a:latin typeface="Times New Roman" panose="02020603050405020304" pitchFamily="18" charset="0"/>
                          <a:cs typeface="Times New Roman" panose="02020603050405020304" pitchFamily="18" charset="0"/>
                        </a:rPr>
                        <a:t>(50,9) (54)</a:t>
                      </a:r>
                    </a:p>
                    <a:p>
                      <a:pPr>
                        <a:lnSpc>
                          <a:spcPct val="115000"/>
                        </a:lnSpc>
                        <a:spcAft>
                          <a:spcPts val="0"/>
                        </a:spcAft>
                      </a:pPr>
                      <a:r>
                        <a:rPr lang="sv-SE" sz="1200" dirty="0">
                          <a:effectLst/>
                          <a:latin typeface="Times New Roman" panose="02020603050405020304" pitchFamily="18" charset="0"/>
                          <a:cs typeface="Times New Roman" panose="02020603050405020304" pitchFamily="18" charset="0"/>
                        </a:rPr>
                        <a:t>Median 52 (50) (51)</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extLst>
                  <a:ext uri="{0D108BD9-81ED-4DB2-BD59-A6C34878D82A}">
                    <a16:rowId xmlns:a16="http://schemas.microsoft.com/office/drawing/2014/main" val="10001"/>
                  </a:ext>
                </a:extLst>
              </a:tr>
            </a:tbl>
          </a:graphicData>
        </a:graphic>
      </p:graphicFrame>
      <mc:AlternateContent xmlns:mc="http://schemas.openxmlformats.org/markup-compatibility/2006" xmlns:p14="http://schemas.microsoft.com/office/powerpoint/2010/main">
        <mc:Choice Requires="p14">
          <p:contentPart p14:bwMode="auto" r:id="rId2">
            <p14:nvContentPartPr>
              <p14:cNvPr id="3" name="Pennanteckning 2" hidden="1">
                <a:extLst>
                  <a:ext uri="{FF2B5EF4-FFF2-40B4-BE49-F238E27FC236}">
                    <a16:creationId xmlns:a16="http://schemas.microsoft.com/office/drawing/2014/main" id="{ED9EC5C3-E52B-401F-8B66-3B8C5FF46DD7}"/>
                  </a:ext>
                </a:extLst>
              </p14:cNvPr>
              <p14:cNvContentPartPr/>
              <p14:nvPr/>
            </p14:nvContentPartPr>
            <p14:xfrm>
              <a:off x="4650480" y="3750480"/>
              <a:ext cx="736200" cy="28800"/>
            </p14:xfrm>
          </p:contentPart>
        </mc:Choice>
        <mc:Fallback xmlns="">
          <p:pic>
            <p:nvPicPr>
              <p:cNvPr id="3" name="Pennanteckning 2" hidden="1">
                <a:extLst>
                  <a:ext uri="{FF2B5EF4-FFF2-40B4-BE49-F238E27FC236}">
                    <a16:creationId xmlns:a16="http://schemas.microsoft.com/office/drawing/2014/main" id="{ED9EC5C3-E52B-401F-8B66-3B8C5FF46DD7}"/>
                  </a:ext>
                </a:extLst>
              </p:cNvPr>
              <p:cNvPicPr/>
              <p:nvPr/>
            </p:nvPicPr>
            <p:blipFill>
              <a:blip r:embed="rId3"/>
              <a:stretch>
                <a:fillRect/>
              </a:stretch>
            </p:blipFill>
            <p:spPr>
              <a:xfrm>
                <a:off x="4634640" y="3687120"/>
                <a:ext cx="76752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Pennanteckning 3" hidden="1">
                <a:extLst>
                  <a:ext uri="{FF2B5EF4-FFF2-40B4-BE49-F238E27FC236}">
                    <a16:creationId xmlns:a16="http://schemas.microsoft.com/office/drawing/2014/main" id="{4E21B187-8EC6-4879-BB4A-F2F18E4F418B}"/>
                  </a:ext>
                </a:extLst>
              </p14:cNvPr>
              <p14:cNvContentPartPr/>
              <p14:nvPr/>
            </p14:nvContentPartPr>
            <p14:xfrm>
              <a:off x="4664880" y="4007520"/>
              <a:ext cx="793440" cy="7560"/>
            </p14:xfrm>
          </p:contentPart>
        </mc:Choice>
        <mc:Fallback xmlns="">
          <p:pic>
            <p:nvPicPr>
              <p:cNvPr id="4" name="Pennanteckning 3" hidden="1">
                <a:extLst>
                  <a:ext uri="{FF2B5EF4-FFF2-40B4-BE49-F238E27FC236}">
                    <a16:creationId xmlns:a16="http://schemas.microsoft.com/office/drawing/2014/main" id="{4E21B187-8EC6-4879-BB4A-F2F18E4F418B}"/>
                  </a:ext>
                </a:extLst>
              </p:cNvPr>
              <p:cNvPicPr/>
              <p:nvPr/>
            </p:nvPicPr>
            <p:blipFill>
              <a:blip r:embed="rId5"/>
              <a:stretch>
                <a:fillRect/>
              </a:stretch>
            </p:blipFill>
            <p:spPr>
              <a:xfrm>
                <a:off x="4649040" y="3944160"/>
                <a:ext cx="824760" cy="134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Pennanteckning 4" hidden="1">
                <a:extLst>
                  <a:ext uri="{FF2B5EF4-FFF2-40B4-BE49-F238E27FC236}">
                    <a16:creationId xmlns:a16="http://schemas.microsoft.com/office/drawing/2014/main" id="{9374A0E8-A6C5-44D0-AB5D-4F6BD72F885E}"/>
                  </a:ext>
                </a:extLst>
              </p14:cNvPr>
              <p14:cNvContentPartPr/>
              <p14:nvPr/>
            </p14:nvContentPartPr>
            <p14:xfrm>
              <a:off x="6122160" y="3764520"/>
              <a:ext cx="500400" cy="107640"/>
            </p14:xfrm>
          </p:contentPart>
        </mc:Choice>
        <mc:Fallback xmlns="">
          <p:pic>
            <p:nvPicPr>
              <p:cNvPr id="5" name="Pennanteckning 4" hidden="1">
                <a:extLst>
                  <a:ext uri="{FF2B5EF4-FFF2-40B4-BE49-F238E27FC236}">
                    <a16:creationId xmlns:a16="http://schemas.microsoft.com/office/drawing/2014/main" id="{9374A0E8-A6C5-44D0-AB5D-4F6BD72F885E}"/>
                  </a:ext>
                </a:extLst>
              </p:cNvPr>
              <p:cNvPicPr/>
              <p:nvPr/>
            </p:nvPicPr>
            <p:blipFill>
              <a:blip r:embed="rId7"/>
              <a:stretch>
                <a:fillRect/>
              </a:stretch>
            </p:blipFill>
            <p:spPr>
              <a:xfrm>
                <a:off x="6106320" y="3701160"/>
                <a:ext cx="53172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Pennanteckning 5" hidden="1">
                <a:extLst>
                  <a:ext uri="{FF2B5EF4-FFF2-40B4-BE49-F238E27FC236}">
                    <a16:creationId xmlns:a16="http://schemas.microsoft.com/office/drawing/2014/main" id="{CBAEE08D-46DF-447C-AC81-31034EEC7615}"/>
                  </a:ext>
                </a:extLst>
              </p14:cNvPr>
              <p14:cNvContentPartPr/>
              <p14:nvPr/>
            </p14:nvContentPartPr>
            <p14:xfrm>
              <a:off x="6157800" y="3736080"/>
              <a:ext cx="700560" cy="57600"/>
            </p14:xfrm>
          </p:contentPart>
        </mc:Choice>
        <mc:Fallback xmlns="">
          <p:pic>
            <p:nvPicPr>
              <p:cNvPr id="6" name="Pennanteckning 5" hidden="1">
                <a:extLst>
                  <a:ext uri="{FF2B5EF4-FFF2-40B4-BE49-F238E27FC236}">
                    <a16:creationId xmlns:a16="http://schemas.microsoft.com/office/drawing/2014/main" id="{CBAEE08D-46DF-447C-AC81-31034EEC7615}"/>
                  </a:ext>
                </a:extLst>
              </p:cNvPr>
              <p:cNvPicPr/>
              <p:nvPr/>
            </p:nvPicPr>
            <p:blipFill>
              <a:blip r:embed="rId9"/>
              <a:stretch>
                <a:fillRect/>
              </a:stretch>
            </p:blipFill>
            <p:spPr>
              <a:xfrm>
                <a:off x="6141960" y="3672720"/>
                <a:ext cx="731880" cy="184320"/>
              </a:xfrm>
              <a:prstGeom prst="rect">
                <a:avLst/>
              </a:prstGeom>
            </p:spPr>
          </p:pic>
        </mc:Fallback>
      </mc:AlternateContent>
    </p:spTree>
    <p:extLst>
      <p:ext uri="{BB962C8B-B14F-4D97-AF65-F5344CB8AC3E}">
        <p14:creationId xmlns:p14="http://schemas.microsoft.com/office/powerpoint/2010/main" val="648852551"/>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tshållare för innehåll 2">
            <a:extLst>
              <a:ext uri="{FF2B5EF4-FFF2-40B4-BE49-F238E27FC236}">
                <a16:creationId xmlns:a16="http://schemas.microsoft.com/office/drawing/2014/main" id="{D3EB9A7D-A94F-4D1D-B049-0437C4EDE01C}"/>
              </a:ext>
            </a:extLst>
          </p:cNvPr>
          <p:cNvSpPr>
            <a:spLocks noGrp="1"/>
          </p:cNvSpPr>
          <p:nvPr>
            <p:ph idx="1"/>
          </p:nvPr>
        </p:nvSpPr>
        <p:spPr>
          <a:xfrm>
            <a:off x="534988" y="136525"/>
            <a:ext cx="8151812" cy="6007101"/>
          </a:xfrm>
        </p:spPr>
        <p:txBody>
          <a:bodyPr/>
          <a:lstStyle/>
          <a:p>
            <a:pPr marL="0" indent="0" algn="ctr" eaLnBrk="1" hangingPunct="1">
              <a:spcBef>
                <a:spcPct val="0"/>
              </a:spcBef>
              <a:buFont typeface="Wingdings" panose="05000000000000000000" pitchFamily="2" charset="2"/>
              <a:buNone/>
            </a:pPr>
            <a:r>
              <a:rPr lang="sv-SE" altLang="sv-SE" sz="2800" dirty="0">
                <a:latin typeface="Times New Roman" panose="02020603050405020304" pitchFamily="18" charset="0"/>
                <a:cs typeface="Times New Roman" panose="02020603050405020304" pitchFamily="18" charset="0"/>
              </a:rPr>
              <a:t>C-gas skattning</a:t>
            </a:r>
          </a:p>
          <a:p>
            <a:pPr marL="0" indent="0" algn="ctr" eaLnBrk="1" hangingPunct="1">
              <a:spcBef>
                <a:spcPct val="0"/>
              </a:spcBef>
              <a:buFont typeface="Wingdings" panose="05000000000000000000" pitchFamily="2" charset="2"/>
              <a:buNone/>
            </a:pPr>
            <a:r>
              <a:rPr lang="sv-SE" altLang="sv-SE" sz="1800" dirty="0">
                <a:latin typeface="Times New Roman" panose="02020603050405020304" pitchFamily="18" charset="0"/>
                <a:cs typeface="Times New Roman" panose="02020603050405020304" pitchFamily="18" charset="0"/>
              </a:rPr>
              <a:t>(</a:t>
            </a:r>
            <a:r>
              <a:rPr lang="sv-SE" altLang="sv-SE" sz="1800" dirty="0" err="1">
                <a:latin typeface="Times New Roman" panose="02020603050405020304" pitchFamily="18" charset="0"/>
                <a:cs typeface="Times New Roman" panose="02020603050405020304" pitchFamily="18" charset="0"/>
              </a:rPr>
              <a:t>Children´s</a:t>
            </a:r>
            <a:r>
              <a:rPr lang="sv-SE" altLang="sv-SE" sz="1800" dirty="0">
                <a:latin typeface="Times New Roman" panose="02020603050405020304" pitchFamily="18" charset="0"/>
                <a:cs typeface="Times New Roman" panose="02020603050405020304" pitchFamily="18" charset="0"/>
              </a:rPr>
              <a:t> Global </a:t>
            </a:r>
            <a:r>
              <a:rPr lang="sv-SE" altLang="sv-SE" sz="1800" dirty="0" err="1">
                <a:latin typeface="Times New Roman" panose="02020603050405020304" pitchFamily="18" charset="0"/>
                <a:cs typeface="Times New Roman" panose="02020603050405020304" pitchFamily="18" charset="0"/>
              </a:rPr>
              <a:t>Assessment</a:t>
            </a:r>
            <a:r>
              <a:rPr lang="sv-SE" altLang="sv-SE" sz="1800" dirty="0">
                <a:latin typeface="Times New Roman" panose="02020603050405020304" pitchFamily="18" charset="0"/>
                <a:cs typeface="Times New Roman" panose="02020603050405020304" pitchFamily="18" charset="0"/>
              </a:rPr>
              <a:t> </a:t>
            </a:r>
            <a:r>
              <a:rPr lang="sv-SE" altLang="sv-SE" sz="1800" dirty="0" err="1">
                <a:latin typeface="Times New Roman" panose="02020603050405020304" pitchFamily="18" charset="0"/>
                <a:cs typeface="Times New Roman" panose="02020603050405020304" pitchFamily="18" charset="0"/>
              </a:rPr>
              <a:t>Scale</a:t>
            </a:r>
            <a:r>
              <a:rPr lang="sv-SE" altLang="sv-SE" sz="1800" dirty="0">
                <a:latin typeface="Times New Roman" panose="02020603050405020304" pitchFamily="18" charset="0"/>
                <a:cs typeface="Times New Roman" panose="02020603050405020304" pitchFamily="18" charset="0"/>
              </a:rPr>
              <a:t>, 4-20år)</a:t>
            </a:r>
          </a:p>
          <a:p>
            <a:pPr marL="0" indent="0" algn="ctr" eaLnBrk="1" hangingPunct="1">
              <a:spcBef>
                <a:spcPct val="0"/>
              </a:spcBef>
              <a:buFont typeface="Arial" panose="020B0604020202020204" pitchFamily="34" charset="0"/>
              <a:buNone/>
            </a:pPr>
            <a:r>
              <a:rPr lang="sv-SE" altLang="sv-SE" sz="1800" smtClean="0">
                <a:latin typeface="Times New Roman" panose="02020603050405020304" pitchFamily="18" charset="0"/>
                <a:cs typeface="Times New Roman" panose="02020603050405020304" pitchFamily="18" charset="0"/>
              </a:rPr>
              <a:t>201</a:t>
            </a:r>
            <a:r>
              <a:rPr lang="sv-SE" altLang="sv-SE" sz="1800" smtClean="0">
                <a:latin typeface="Times New Roman" panose="02020603050405020304" pitchFamily="18" charset="0"/>
                <a:cs typeface="Times New Roman" panose="02020603050405020304" pitchFamily="18" charset="0"/>
              </a:rPr>
              <a:t>10101-20151231 </a:t>
            </a:r>
            <a:r>
              <a:rPr lang="sv-SE" altLang="sv-SE" sz="1800" dirty="0">
                <a:latin typeface="Times New Roman" panose="02020603050405020304" pitchFamily="18" charset="0"/>
                <a:cs typeface="Times New Roman" panose="02020603050405020304" pitchFamily="18" charset="0"/>
              </a:rPr>
              <a:t>kontra 2016 och 2017</a:t>
            </a:r>
          </a:p>
        </p:txBody>
      </p:sp>
      <p:sp>
        <p:nvSpPr>
          <p:cNvPr id="11267" name="Platshållare för bildnummer 4">
            <a:extLst>
              <a:ext uri="{FF2B5EF4-FFF2-40B4-BE49-F238E27FC236}">
                <a16:creationId xmlns:a16="http://schemas.microsoft.com/office/drawing/2014/main" id="{B894926E-2860-462E-9876-564CDE1CA6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7FF5B30-331E-4E69-9BE4-1BD1CFDD6730}" type="slidenum">
              <a:rPr lang="sv-SE" altLang="sv-SE" sz="1400">
                <a:solidFill>
                  <a:schemeClr val="bg1"/>
                </a:solidFill>
                <a:latin typeface="Verdana" panose="020B0604030504040204" pitchFamily="34" charset="0"/>
              </a:rPr>
              <a:pPr>
                <a:spcBef>
                  <a:spcPct val="0"/>
                </a:spcBef>
                <a:buFontTx/>
                <a:buNone/>
              </a:pPr>
              <a:t>7</a:t>
            </a:fld>
            <a:endParaRPr lang="sv-SE" altLang="sv-SE" sz="1400">
              <a:solidFill>
                <a:schemeClr val="bg1"/>
              </a:solidFill>
              <a:latin typeface="Verdana" panose="020B0604030504040204" pitchFamily="34" charset="0"/>
            </a:endParaRPr>
          </a:p>
        </p:txBody>
      </p:sp>
      <p:sp>
        <p:nvSpPr>
          <p:cNvPr id="11268" name="Rectangle 1">
            <a:extLst>
              <a:ext uri="{FF2B5EF4-FFF2-40B4-BE49-F238E27FC236}">
                <a16:creationId xmlns:a16="http://schemas.microsoft.com/office/drawing/2014/main" id="{AB248806-991F-46B8-9D43-DDDA42DE119F}"/>
              </a:ext>
            </a:extLst>
          </p:cNvPr>
          <p:cNvSpPr>
            <a:spLocks noChangeArrowheads="1"/>
          </p:cNvSpPr>
          <p:nvPr/>
        </p:nvSpPr>
        <p:spPr bwMode="auto">
          <a:xfrm>
            <a:off x="1633537" y="1016141"/>
            <a:ext cx="58769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v-SE" altLang="sv-SE" sz="1200" dirty="0">
                <a:latin typeface="Times New Roman" panose="02020603050405020304" pitchFamily="18" charset="0"/>
                <a:ea typeface="Calibri" panose="020F0502020204030204" pitchFamily="34" charset="0"/>
                <a:cs typeface="Times New Roman" panose="02020603050405020304" pitchFamily="18" charset="0"/>
              </a:rPr>
              <a:t> </a:t>
            </a:r>
          </a:p>
          <a:p>
            <a:pPr eaLnBrk="1" hangingPunct="1">
              <a:spcBef>
                <a:spcPct val="0"/>
              </a:spcBef>
              <a:buFontTx/>
              <a:buNone/>
            </a:pPr>
            <a:r>
              <a:rPr lang="sv-SE" altLang="sv-SE"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sv-SE" altLang="sv-SE" sz="1200" dirty="0">
                <a:latin typeface="Times New Roman" panose="02020603050405020304" pitchFamily="18" charset="0"/>
                <a:ea typeface="Calibri" panose="020F0502020204030204" pitchFamily="34" charset="0"/>
                <a:cs typeface="Times New Roman" panose="02020603050405020304" pitchFamily="18" charset="0"/>
              </a:rPr>
              <a:t>pojkar 		      flickor</a:t>
            </a:r>
          </a:p>
        </p:txBody>
      </p:sp>
      <p:graphicFrame>
        <p:nvGraphicFramePr>
          <p:cNvPr id="2" name="Tabell 1">
            <a:extLst>
              <a:ext uri="{FF2B5EF4-FFF2-40B4-BE49-F238E27FC236}">
                <a16:creationId xmlns:a16="http://schemas.microsoft.com/office/drawing/2014/main" id="{BA090831-A1AE-46B6-BC19-0319454C898C}"/>
              </a:ext>
            </a:extLst>
          </p:cNvPr>
          <p:cNvGraphicFramePr>
            <a:graphicFrameLocks noGrp="1"/>
          </p:cNvGraphicFramePr>
          <p:nvPr>
            <p:extLst>
              <p:ext uri="{D42A27DB-BD31-4B8C-83A1-F6EECF244321}">
                <p14:modId xmlns:p14="http://schemas.microsoft.com/office/powerpoint/2010/main" val="271046514"/>
              </p:ext>
            </p:extLst>
          </p:nvPr>
        </p:nvGraphicFramePr>
        <p:xfrm>
          <a:off x="1269507" y="1476516"/>
          <a:ext cx="6240955" cy="4698008"/>
        </p:xfrm>
        <a:graphic>
          <a:graphicData uri="http://schemas.openxmlformats.org/drawingml/2006/table">
            <a:tbl>
              <a:tblPr firstCol="1" bandRow="1">
                <a:tableStyleId>{5C22544A-7EE6-4342-B048-85BDC9FD1C3A}</a:tableStyleId>
              </a:tblPr>
              <a:tblGrid>
                <a:gridCol w="1486325">
                  <a:extLst>
                    <a:ext uri="{9D8B030D-6E8A-4147-A177-3AD203B41FA5}">
                      <a16:colId xmlns:a16="http://schemas.microsoft.com/office/drawing/2014/main" val="20000"/>
                    </a:ext>
                  </a:extLst>
                </a:gridCol>
                <a:gridCol w="2140373">
                  <a:extLst>
                    <a:ext uri="{9D8B030D-6E8A-4147-A177-3AD203B41FA5}">
                      <a16:colId xmlns:a16="http://schemas.microsoft.com/office/drawing/2014/main" val="20001"/>
                    </a:ext>
                  </a:extLst>
                </a:gridCol>
                <a:gridCol w="2614257">
                  <a:extLst>
                    <a:ext uri="{9D8B030D-6E8A-4147-A177-3AD203B41FA5}">
                      <a16:colId xmlns:a16="http://schemas.microsoft.com/office/drawing/2014/main" val="20002"/>
                    </a:ext>
                  </a:extLst>
                </a:gridCol>
              </a:tblGrid>
              <a:tr h="101547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100 -91 Synnerligen god funktionsförmåga inom alla områden</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0%   </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    </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0,2%     2</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0,8%      1</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a:t>
                      </a:r>
                    </a:p>
                  </a:txBody>
                  <a:tcPr marL="68565" marR="68565" marT="0" marB="0"/>
                </a:tc>
                <a:extLst>
                  <a:ext uri="{0D108BD9-81ED-4DB2-BD59-A6C34878D82A}">
                    <a16:rowId xmlns:a16="http://schemas.microsoft.com/office/drawing/2014/main" val="2539619460"/>
                  </a:ext>
                </a:extLst>
              </a:tr>
              <a:tr h="101547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90-81 God funktionsförmåga inom alla områden</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0,4%      4</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0,3%      3</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0,1%      1</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0%     </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a:t>
                      </a:r>
                      <a:endParaRPr lang="sv-SE" sz="1200" dirty="0">
                        <a:solidFill>
                          <a:srgbClr val="FF0000"/>
                        </a:solidFill>
                        <a:effectLst/>
                        <a:latin typeface="Times New Roman" panose="02020603050405020304" pitchFamily="18" charset="0"/>
                        <a:cs typeface="Times New Roman" panose="02020603050405020304" pitchFamily="18" charset="0"/>
                      </a:endParaRPr>
                    </a:p>
                  </a:txBody>
                  <a:tcPr marL="68565" marR="68565" marT="0" marB="0"/>
                </a:tc>
                <a:extLst>
                  <a:ext uri="{0D108BD9-81ED-4DB2-BD59-A6C34878D82A}">
                    <a16:rowId xmlns:a16="http://schemas.microsoft.com/office/drawing/2014/main" val="10000"/>
                  </a:ext>
                </a:extLst>
              </a:tr>
              <a:tr h="101547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80 -71 Endast lindriga funk-</a:t>
                      </a:r>
                      <a:r>
                        <a:rPr lang="sv-SE" sz="1200" dirty="0" err="1">
                          <a:effectLst/>
                          <a:latin typeface="Times New Roman" panose="02020603050405020304" pitchFamily="18" charset="0"/>
                          <a:ea typeface="Calibri"/>
                          <a:cs typeface="Times New Roman" panose="02020603050405020304" pitchFamily="18" charset="0"/>
                        </a:rPr>
                        <a:t>tionssvårigheter</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1,4%     13</a:t>
                      </a:r>
                    </a:p>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2016               4,6%     45</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1,6%     14</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2,4%      3</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2,7%      2</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2017                   2%</a:t>
                      </a:r>
                      <a:endParaRPr lang="sv-SE" sz="1200" dirty="0">
                        <a:effectLst/>
                        <a:latin typeface="Times New Roman" panose="02020603050405020304" pitchFamily="18" charset="0"/>
                        <a:cs typeface="Times New Roman" panose="02020603050405020304" pitchFamily="18" charset="0"/>
                      </a:endParaRPr>
                    </a:p>
                  </a:txBody>
                  <a:tcPr marL="68565" marR="68565" marT="0" marB="0"/>
                </a:tc>
                <a:extLst>
                  <a:ext uri="{0D108BD9-81ED-4DB2-BD59-A6C34878D82A}">
                    <a16:rowId xmlns:a16="http://schemas.microsoft.com/office/drawing/2014/main" val="10001"/>
                  </a:ext>
                </a:extLst>
              </a:tr>
              <a:tr h="81035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70 – 61 En del svårigheter inom enstaka områden</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7,8 %     75</a:t>
                      </a:r>
                    </a:p>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2016                11,9%  117</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8,8%     79</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6,3%      8</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8,1%      6</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6%         3</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extLst>
                  <a:ext uri="{0D108BD9-81ED-4DB2-BD59-A6C34878D82A}">
                    <a16:rowId xmlns:a16="http://schemas.microsoft.com/office/drawing/2014/main" val="606482866"/>
                  </a:ext>
                </a:extLst>
              </a:tr>
              <a:tr h="81035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60 – 51Varierande </a:t>
                      </a:r>
                      <a:r>
                        <a:rPr lang="sv-SE" sz="1200" dirty="0" err="1">
                          <a:effectLst/>
                          <a:latin typeface="Times New Roman" panose="02020603050405020304" pitchFamily="18" charset="0"/>
                          <a:ea typeface="Calibri"/>
                          <a:cs typeface="Times New Roman" panose="02020603050405020304" pitchFamily="18" charset="0"/>
                        </a:rPr>
                        <a:t>funktionssvårig</a:t>
                      </a:r>
                      <a:r>
                        <a:rPr lang="sv-SE" sz="1200" dirty="0">
                          <a:effectLst/>
                          <a:latin typeface="Times New Roman" panose="02020603050405020304" pitchFamily="18" charset="0"/>
                          <a:ea typeface="Calibri"/>
                          <a:cs typeface="Times New Roman" panose="02020603050405020304" pitchFamily="18" charset="0"/>
                        </a:rPr>
                        <a:t>-heter sporadiska svårigheter/symtom</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30,1%  288</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33,6%  330</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31,2%  279</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2011 – 2015         38,6%   49</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31,1%   23</a:t>
                      </a:r>
                    </a:p>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2017                     36%      18</a:t>
                      </a:r>
                      <a:endParaRPr lang="sv-SE" sz="1200" dirty="0">
                        <a:solidFill>
                          <a:srgbClr val="FF0000"/>
                        </a:solidFill>
                        <a:effectLst/>
                        <a:latin typeface="Times New Roman" panose="02020603050405020304" pitchFamily="18" charset="0"/>
                        <a:ea typeface="Calibri"/>
                        <a:cs typeface="Times New Roman" panose="02020603050405020304" pitchFamily="18" charset="0"/>
                      </a:endParaRPr>
                    </a:p>
                  </a:txBody>
                  <a:tcPr marL="68565" marR="68565" marT="0" marB="0"/>
                </a:tc>
                <a:extLst>
                  <a:ext uri="{0D108BD9-81ED-4DB2-BD59-A6C34878D82A}">
                    <a16:rowId xmlns:a16="http://schemas.microsoft.com/office/drawing/2014/main" val="1985441888"/>
                  </a:ext>
                </a:extLst>
              </a:tr>
            </a:tbl>
          </a:graphicData>
        </a:graphic>
      </p:graphicFrame>
      <mc:AlternateContent xmlns:mc="http://schemas.openxmlformats.org/markup-compatibility/2006" xmlns:p14="http://schemas.microsoft.com/office/powerpoint/2010/main">
        <mc:Choice Requires="p14">
          <p:contentPart p14:bwMode="auto" r:id="rId2">
            <p14:nvContentPartPr>
              <p14:cNvPr id="3" name="Pennanteckning 2" hidden="1">
                <a:extLst>
                  <a:ext uri="{FF2B5EF4-FFF2-40B4-BE49-F238E27FC236}">
                    <a16:creationId xmlns:a16="http://schemas.microsoft.com/office/drawing/2014/main" id="{ED9EC5C3-E52B-401F-8B66-3B8C5FF46DD7}"/>
                  </a:ext>
                </a:extLst>
              </p14:cNvPr>
              <p14:cNvContentPartPr/>
              <p14:nvPr/>
            </p14:nvContentPartPr>
            <p14:xfrm>
              <a:off x="4650480" y="3750480"/>
              <a:ext cx="736200" cy="28800"/>
            </p14:xfrm>
          </p:contentPart>
        </mc:Choice>
        <mc:Fallback xmlns="">
          <p:pic>
            <p:nvPicPr>
              <p:cNvPr id="3" name="Pennanteckning 2" hidden="1">
                <a:extLst>
                  <a:ext uri="{FF2B5EF4-FFF2-40B4-BE49-F238E27FC236}">
                    <a16:creationId xmlns:a16="http://schemas.microsoft.com/office/drawing/2014/main" id="{ED9EC5C3-E52B-401F-8B66-3B8C5FF46DD7}"/>
                  </a:ext>
                </a:extLst>
              </p:cNvPr>
              <p:cNvPicPr/>
              <p:nvPr/>
            </p:nvPicPr>
            <p:blipFill>
              <a:blip r:embed="rId3"/>
              <a:stretch>
                <a:fillRect/>
              </a:stretch>
            </p:blipFill>
            <p:spPr>
              <a:xfrm>
                <a:off x="4634640" y="3687120"/>
                <a:ext cx="76752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Pennanteckning 3" hidden="1">
                <a:extLst>
                  <a:ext uri="{FF2B5EF4-FFF2-40B4-BE49-F238E27FC236}">
                    <a16:creationId xmlns:a16="http://schemas.microsoft.com/office/drawing/2014/main" id="{4E21B187-8EC6-4879-BB4A-F2F18E4F418B}"/>
                  </a:ext>
                </a:extLst>
              </p14:cNvPr>
              <p14:cNvContentPartPr/>
              <p14:nvPr/>
            </p14:nvContentPartPr>
            <p14:xfrm>
              <a:off x="4664880" y="4007520"/>
              <a:ext cx="793440" cy="7560"/>
            </p14:xfrm>
          </p:contentPart>
        </mc:Choice>
        <mc:Fallback xmlns="">
          <p:pic>
            <p:nvPicPr>
              <p:cNvPr id="4" name="Pennanteckning 3" hidden="1">
                <a:extLst>
                  <a:ext uri="{FF2B5EF4-FFF2-40B4-BE49-F238E27FC236}">
                    <a16:creationId xmlns:a16="http://schemas.microsoft.com/office/drawing/2014/main" id="{4E21B187-8EC6-4879-BB4A-F2F18E4F418B}"/>
                  </a:ext>
                </a:extLst>
              </p:cNvPr>
              <p:cNvPicPr/>
              <p:nvPr/>
            </p:nvPicPr>
            <p:blipFill>
              <a:blip r:embed="rId5"/>
              <a:stretch>
                <a:fillRect/>
              </a:stretch>
            </p:blipFill>
            <p:spPr>
              <a:xfrm>
                <a:off x="4649040" y="3944160"/>
                <a:ext cx="824760" cy="134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Pennanteckning 4" hidden="1">
                <a:extLst>
                  <a:ext uri="{FF2B5EF4-FFF2-40B4-BE49-F238E27FC236}">
                    <a16:creationId xmlns:a16="http://schemas.microsoft.com/office/drawing/2014/main" id="{9374A0E8-A6C5-44D0-AB5D-4F6BD72F885E}"/>
                  </a:ext>
                </a:extLst>
              </p14:cNvPr>
              <p14:cNvContentPartPr/>
              <p14:nvPr/>
            </p14:nvContentPartPr>
            <p14:xfrm>
              <a:off x="6122160" y="3764520"/>
              <a:ext cx="500400" cy="107640"/>
            </p14:xfrm>
          </p:contentPart>
        </mc:Choice>
        <mc:Fallback xmlns="">
          <p:pic>
            <p:nvPicPr>
              <p:cNvPr id="5" name="Pennanteckning 4" hidden="1">
                <a:extLst>
                  <a:ext uri="{FF2B5EF4-FFF2-40B4-BE49-F238E27FC236}">
                    <a16:creationId xmlns:a16="http://schemas.microsoft.com/office/drawing/2014/main" id="{9374A0E8-A6C5-44D0-AB5D-4F6BD72F885E}"/>
                  </a:ext>
                </a:extLst>
              </p:cNvPr>
              <p:cNvPicPr/>
              <p:nvPr/>
            </p:nvPicPr>
            <p:blipFill>
              <a:blip r:embed="rId7"/>
              <a:stretch>
                <a:fillRect/>
              </a:stretch>
            </p:blipFill>
            <p:spPr>
              <a:xfrm>
                <a:off x="6106320" y="3701160"/>
                <a:ext cx="53172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Pennanteckning 5" hidden="1">
                <a:extLst>
                  <a:ext uri="{FF2B5EF4-FFF2-40B4-BE49-F238E27FC236}">
                    <a16:creationId xmlns:a16="http://schemas.microsoft.com/office/drawing/2014/main" id="{CBAEE08D-46DF-447C-AC81-31034EEC7615}"/>
                  </a:ext>
                </a:extLst>
              </p14:cNvPr>
              <p14:cNvContentPartPr/>
              <p14:nvPr/>
            </p14:nvContentPartPr>
            <p14:xfrm>
              <a:off x="6157800" y="3736080"/>
              <a:ext cx="700560" cy="57600"/>
            </p14:xfrm>
          </p:contentPart>
        </mc:Choice>
        <mc:Fallback xmlns="">
          <p:pic>
            <p:nvPicPr>
              <p:cNvPr id="6" name="Pennanteckning 5" hidden="1">
                <a:extLst>
                  <a:ext uri="{FF2B5EF4-FFF2-40B4-BE49-F238E27FC236}">
                    <a16:creationId xmlns:a16="http://schemas.microsoft.com/office/drawing/2014/main" id="{CBAEE08D-46DF-447C-AC81-31034EEC7615}"/>
                  </a:ext>
                </a:extLst>
              </p:cNvPr>
              <p:cNvPicPr/>
              <p:nvPr/>
            </p:nvPicPr>
            <p:blipFill>
              <a:blip r:embed="rId9"/>
              <a:stretch>
                <a:fillRect/>
              </a:stretch>
            </p:blipFill>
            <p:spPr>
              <a:xfrm>
                <a:off x="6141960" y="3672720"/>
                <a:ext cx="731880" cy="184320"/>
              </a:xfrm>
              <a:prstGeom prst="rect">
                <a:avLst/>
              </a:prstGeom>
            </p:spPr>
          </p:pic>
        </mc:Fallback>
      </mc:AlternateContent>
    </p:spTree>
    <p:extLst>
      <p:ext uri="{BB962C8B-B14F-4D97-AF65-F5344CB8AC3E}">
        <p14:creationId xmlns:p14="http://schemas.microsoft.com/office/powerpoint/2010/main" val="817515139"/>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tshållare för innehåll 2">
            <a:extLst>
              <a:ext uri="{FF2B5EF4-FFF2-40B4-BE49-F238E27FC236}">
                <a16:creationId xmlns:a16="http://schemas.microsoft.com/office/drawing/2014/main" id="{D3EB9A7D-A94F-4D1D-B049-0437C4EDE01C}"/>
              </a:ext>
            </a:extLst>
          </p:cNvPr>
          <p:cNvSpPr>
            <a:spLocks noGrp="1"/>
          </p:cNvSpPr>
          <p:nvPr>
            <p:ph idx="1"/>
          </p:nvPr>
        </p:nvSpPr>
        <p:spPr>
          <a:xfrm>
            <a:off x="534988" y="136525"/>
            <a:ext cx="8151812" cy="6007101"/>
          </a:xfrm>
        </p:spPr>
        <p:txBody>
          <a:bodyPr/>
          <a:lstStyle/>
          <a:p>
            <a:pPr marL="0" indent="0" algn="ctr" eaLnBrk="1" hangingPunct="1">
              <a:spcBef>
                <a:spcPct val="0"/>
              </a:spcBef>
              <a:buFont typeface="Wingdings" panose="05000000000000000000" pitchFamily="2" charset="2"/>
              <a:buNone/>
            </a:pPr>
            <a:r>
              <a:rPr lang="sv-SE" altLang="sv-SE" sz="2800" dirty="0">
                <a:latin typeface="Times New Roman" panose="02020603050405020304" pitchFamily="18" charset="0"/>
                <a:cs typeface="Times New Roman" panose="02020603050405020304" pitchFamily="18" charset="0"/>
              </a:rPr>
              <a:t>C-gas skattning</a:t>
            </a:r>
          </a:p>
          <a:p>
            <a:pPr marL="0" indent="0" algn="ctr" eaLnBrk="1" hangingPunct="1">
              <a:spcBef>
                <a:spcPct val="0"/>
              </a:spcBef>
              <a:buFont typeface="Wingdings" panose="05000000000000000000" pitchFamily="2" charset="2"/>
              <a:buNone/>
            </a:pPr>
            <a:r>
              <a:rPr lang="sv-SE" altLang="sv-SE" sz="1800" dirty="0">
                <a:latin typeface="Times New Roman" panose="02020603050405020304" pitchFamily="18" charset="0"/>
                <a:cs typeface="Times New Roman" panose="02020603050405020304" pitchFamily="18" charset="0"/>
              </a:rPr>
              <a:t>(</a:t>
            </a:r>
            <a:r>
              <a:rPr lang="sv-SE" altLang="sv-SE" sz="1800" dirty="0" err="1">
                <a:latin typeface="Times New Roman" panose="02020603050405020304" pitchFamily="18" charset="0"/>
                <a:cs typeface="Times New Roman" panose="02020603050405020304" pitchFamily="18" charset="0"/>
              </a:rPr>
              <a:t>Children´s</a:t>
            </a:r>
            <a:r>
              <a:rPr lang="sv-SE" altLang="sv-SE" sz="1800" dirty="0">
                <a:latin typeface="Times New Roman" panose="02020603050405020304" pitchFamily="18" charset="0"/>
                <a:cs typeface="Times New Roman" panose="02020603050405020304" pitchFamily="18" charset="0"/>
              </a:rPr>
              <a:t> Global </a:t>
            </a:r>
            <a:r>
              <a:rPr lang="sv-SE" altLang="sv-SE" sz="1800" dirty="0" err="1">
                <a:latin typeface="Times New Roman" panose="02020603050405020304" pitchFamily="18" charset="0"/>
                <a:cs typeface="Times New Roman" panose="02020603050405020304" pitchFamily="18" charset="0"/>
              </a:rPr>
              <a:t>Assessment</a:t>
            </a:r>
            <a:r>
              <a:rPr lang="sv-SE" altLang="sv-SE" sz="1800" dirty="0">
                <a:latin typeface="Times New Roman" panose="02020603050405020304" pitchFamily="18" charset="0"/>
                <a:cs typeface="Times New Roman" panose="02020603050405020304" pitchFamily="18" charset="0"/>
              </a:rPr>
              <a:t> </a:t>
            </a:r>
            <a:r>
              <a:rPr lang="sv-SE" altLang="sv-SE" sz="1800" dirty="0" err="1">
                <a:latin typeface="Times New Roman" panose="02020603050405020304" pitchFamily="18" charset="0"/>
                <a:cs typeface="Times New Roman" panose="02020603050405020304" pitchFamily="18" charset="0"/>
              </a:rPr>
              <a:t>Scale</a:t>
            </a:r>
            <a:r>
              <a:rPr lang="sv-SE" altLang="sv-SE" sz="1800" dirty="0">
                <a:latin typeface="Times New Roman" panose="02020603050405020304" pitchFamily="18" charset="0"/>
                <a:cs typeface="Times New Roman" panose="02020603050405020304" pitchFamily="18" charset="0"/>
              </a:rPr>
              <a:t>, 4-20år)</a:t>
            </a:r>
          </a:p>
          <a:p>
            <a:pPr marL="0" indent="0" algn="ctr" eaLnBrk="1" hangingPunct="1">
              <a:spcBef>
                <a:spcPct val="0"/>
              </a:spcBef>
              <a:buFont typeface="Arial" panose="020B0604020202020204" pitchFamily="34" charset="0"/>
              <a:buNone/>
            </a:pPr>
            <a:r>
              <a:rPr lang="sv-SE" altLang="sv-SE" sz="1800" dirty="0">
                <a:latin typeface="Times New Roman" panose="02020603050405020304" pitchFamily="18" charset="0"/>
                <a:cs typeface="Times New Roman" panose="02020603050405020304" pitchFamily="18" charset="0"/>
              </a:rPr>
              <a:t>20110101-20151231 kontra 2016 och 2017</a:t>
            </a:r>
          </a:p>
        </p:txBody>
      </p:sp>
      <p:sp>
        <p:nvSpPr>
          <p:cNvPr id="11267" name="Platshållare för bildnummer 4">
            <a:extLst>
              <a:ext uri="{FF2B5EF4-FFF2-40B4-BE49-F238E27FC236}">
                <a16:creationId xmlns:a16="http://schemas.microsoft.com/office/drawing/2014/main" id="{B894926E-2860-462E-9876-564CDE1CA6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7FF5B30-331E-4E69-9BE4-1BD1CFDD6730}" type="slidenum">
              <a:rPr lang="sv-SE" altLang="sv-SE" sz="1400">
                <a:solidFill>
                  <a:schemeClr val="bg1"/>
                </a:solidFill>
                <a:latin typeface="Verdana" panose="020B0604030504040204" pitchFamily="34" charset="0"/>
              </a:rPr>
              <a:pPr>
                <a:spcBef>
                  <a:spcPct val="0"/>
                </a:spcBef>
                <a:buFontTx/>
                <a:buNone/>
              </a:pPr>
              <a:t>8</a:t>
            </a:fld>
            <a:endParaRPr lang="sv-SE" altLang="sv-SE" sz="1400">
              <a:solidFill>
                <a:schemeClr val="bg1"/>
              </a:solidFill>
              <a:latin typeface="Verdana" panose="020B0604030504040204" pitchFamily="34" charset="0"/>
            </a:endParaRPr>
          </a:p>
        </p:txBody>
      </p:sp>
      <p:sp>
        <p:nvSpPr>
          <p:cNvPr id="11268" name="Rectangle 1">
            <a:extLst>
              <a:ext uri="{FF2B5EF4-FFF2-40B4-BE49-F238E27FC236}">
                <a16:creationId xmlns:a16="http://schemas.microsoft.com/office/drawing/2014/main" id="{AB248806-991F-46B8-9D43-DDDA42DE119F}"/>
              </a:ext>
            </a:extLst>
          </p:cNvPr>
          <p:cNvSpPr>
            <a:spLocks noChangeArrowheads="1"/>
          </p:cNvSpPr>
          <p:nvPr/>
        </p:nvSpPr>
        <p:spPr bwMode="auto">
          <a:xfrm>
            <a:off x="1633537" y="1016141"/>
            <a:ext cx="58769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sv-SE" altLang="sv-SE" sz="1200" dirty="0">
                <a:latin typeface="Times New Roman" panose="02020603050405020304" pitchFamily="18" charset="0"/>
                <a:ea typeface="Calibri" panose="020F0502020204030204" pitchFamily="34" charset="0"/>
                <a:cs typeface="Times New Roman" panose="02020603050405020304" pitchFamily="18" charset="0"/>
              </a:rPr>
              <a:t> </a:t>
            </a:r>
          </a:p>
          <a:p>
            <a:pPr eaLnBrk="1" hangingPunct="1">
              <a:spcBef>
                <a:spcPct val="0"/>
              </a:spcBef>
              <a:buFontTx/>
              <a:buNone/>
            </a:pPr>
            <a:r>
              <a:rPr lang="sv-SE" altLang="sv-SE"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sv-SE" altLang="sv-SE" sz="1200" dirty="0">
                <a:latin typeface="Times New Roman" panose="02020603050405020304" pitchFamily="18" charset="0"/>
                <a:ea typeface="Calibri" panose="020F0502020204030204" pitchFamily="34" charset="0"/>
                <a:cs typeface="Times New Roman" panose="02020603050405020304" pitchFamily="18" charset="0"/>
              </a:rPr>
              <a:t>pojkar 		         flickor</a:t>
            </a:r>
          </a:p>
        </p:txBody>
      </p:sp>
      <p:graphicFrame>
        <p:nvGraphicFramePr>
          <p:cNvPr id="2" name="Tabell 1">
            <a:extLst>
              <a:ext uri="{FF2B5EF4-FFF2-40B4-BE49-F238E27FC236}">
                <a16:creationId xmlns:a16="http://schemas.microsoft.com/office/drawing/2014/main" id="{BA090831-A1AE-46B6-BC19-0319454C898C}"/>
              </a:ext>
            </a:extLst>
          </p:cNvPr>
          <p:cNvGraphicFramePr>
            <a:graphicFrameLocks noGrp="1"/>
          </p:cNvGraphicFramePr>
          <p:nvPr>
            <p:extLst>
              <p:ext uri="{D42A27DB-BD31-4B8C-83A1-F6EECF244321}">
                <p14:modId xmlns:p14="http://schemas.microsoft.com/office/powerpoint/2010/main" val="3754854408"/>
              </p:ext>
            </p:extLst>
          </p:nvPr>
        </p:nvGraphicFramePr>
        <p:xfrm>
          <a:off x="1470888" y="1476516"/>
          <a:ext cx="5876924" cy="4684378"/>
        </p:xfrm>
        <a:graphic>
          <a:graphicData uri="http://schemas.openxmlformats.org/drawingml/2006/table">
            <a:tbl>
              <a:tblPr firstCol="1" bandRow="1">
                <a:tableStyleId>{5C22544A-7EE6-4342-B048-85BDC9FD1C3A}</a:tableStyleId>
              </a:tblPr>
              <a:tblGrid>
                <a:gridCol w="1394602">
                  <a:extLst>
                    <a:ext uri="{9D8B030D-6E8A-4147-A177-3AD203B41FA5}">
                      <a16:colId xmlns:a16="http://schemas.microsoft.com/office/drawing/2014/main" val="20000"/>
                    </a:ext>
                  </a:extLst>
                </a:gridCol>
                <a:gridCol w="2020552">
                  <a:extLst>
                    <a:ext uri="{9D8B030D-6E8A-4147-A177-3AD203B41FA5}">
                      <a16:colId xmlns:a16="http://schemas.microsoft.com/office/drawing/2014/main" val="20001"/>
                    </a:ext>
                  </a:extLst>
                </a:gridCol>
                <a:gridCol w="2461770">
                  <a:extLst>
                    <a:ext uri="{9D8B030D-6E8A-4147-A177-3AD203B41FA5}">
                      <a16:colId xmlns:a16="http://schemas.microsoft.com/office/drawing/2014/main" val="20002"/>
                    </a:ext>
                  </a:extLst>
                </a:gridCol>
              </a:tblGrid>
              <a:tr h="1015470">
                <a:tc>
                  <a:txBody>
                    <a:bodyPr/>
                    <a:lstStyle/>
                    <a:p>
                      <a:pPr>
                        <a:lnSpc>
                          <a:spcPct val="115000"/>
                        </a:lnSpc>
                        <a:spcAft>
                          <a:spcPts val="0"/>
                        </a:spcAft>
                      </a:pPr>
                      <a:r>
                        <a:rPr lang="sv-SE" sz="1100" dirty="0">
                          <a:effectLst/>
                          <a:latin typeface="Times New Roman" panose="02020603050405020304" pitchFamily="18" charset="0"/>
                          <a:ea typeface="Calibri"/>
                          <a:cs typeface="Times New Roman" panose="02020603050405020304" pitchFamily="18" charset="0"/>
                        </a:rPr>
                        <a:t>50-41 Måttlig störning av funktionsförmågan inom de flesta sociala områden allvarlig inom ett</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42,9%   411</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39%      383</a:t>
                      </a:r>
                    </a:p>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2017                46,4%   415</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37,8%   48</a:t>
                      </a:r>
                    </a:p>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2016                    45,9%   34</a:t>
                      </a:r>
                    </a:p>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2017                    46%      23</a:t>
                      </a:r>
                    </a:p>
                  </a:txBody>
                  <a:tcPr marL="68565" marR="68565" marT="0" marB="0"/>
                </a:tc>
                <a:extLst>
                  <a:ext uri="{0D108BD9-81ED-4DB2-BD59-A6C34878D82A}">
                    <a16:rowId xmlns:a16="http://schemas.microsoft.com/office/drawing/2014/main" val="2539619460"/>
                  </a:ext>
                </a:extLst>
              </a:tr>
              <a:tr h="1015470">
                <a:tc>
                  <a:txBody>
                    <a:bodyPr/>
                    <a:lstStyle/>
                    <a:p>
                      <a:pPr>
                        <a:lnSpc>
                          <a:spcPct val="115000"/>
                        </a:lnSpc>
                        <a:spcAft>
                          <a:spcPts val="0"/>
                        </a:spcAft>
                      </a:pPr>
                      <a:r>
                        <a:rPr lang="sv-SE" sz="1100" dirty="0">
                          <a:effectLst/>
                          <a:latin typeface="Times New Roman" panose="02020603050405020304" pitchFamily="18" charset="0"/>
                          <a:ea typeface="Calibri"/>
                          <a:cs typeface="Times New Roman" panose="02020603050405020304" pitchFamily="18" charset="0"/>
                        </a:rPr>
                        <a:t>40 -31 Betydande nedsättning av funktionsförmågan inom flera områden</a:t>
                      </a:r>
                    </a:p>
                    <a:p>
                      <a:pPr>
                        <a:lnSpc>
                          <a:spcPct val="115000"/>
                        </a:lnSpc>
                        <a:spcAft>
                          <a:spcPts val="0"/>
                        </a:spcAft>
                      </a:pPr>
                      <a:r>
                        <a:rPr lang="sv-SE" sz="1100" dirty="0">
                          <a:effectLst/>
                          <a:latin typeface="Times New Roman" panose="02020603050405020304" pitchFamily="18" charset="0"/>
                          <a:ea typeface="Calibri"/>
                          <a:cs typeface="Times New Roman" panose="02020603050405020304" pitchFamily="18" charset="0"/>
                        </a:rPr>
                        <a:t>oförmögen inom ett</a:t>
                      </a:r>
                    </a:p>
                  </a:txBody>
                  <a:tcPr marL="68565" marR="68565" marT="0" marB="0"/>
                </a:tc>
                <a:tc>
                  <a:txBody>
                    <a:bodyPr/>
                    <a:lstStyle/>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2011 – 2015  12,1%   116</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8%      79</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8,4%   75</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9,4%      12</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6,8%       5</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8,0%       8</a:t>
                      </a:r>
                      <a:endParaRPr lang="sv-SE" sz="1200" dirty="0">
                        <a:solidFill>
                          <a:srgbClr val="FF0000"/>
                        </a:solidFill>
                        <a:effectLst/>
                        <a:latin typeface="Times New Roman" panose="02020603050405020304" pitchFamily="18" charset="0"/>
                        <a:cs typeface="Times New Roman" panose="02020603050405020304" pitchFamily="18" charset="0"/>
                      </a:endParaRPr>
                    </a:p>
                  </a:txBody>
                  <a:tcPr marL="68565" marR="68565" marT="0" marB="0"/>
                </a:tc>
                <a:extLst>
                  <a:ext uri="{0D108BD9-81ED-4DB2-BD59-A6C34878D82A}">
                    <a16:rowId xmlns:a16="http://schemas.microsoft.com/office/drawing/2014/main" val="10000"/>
                  </a:ext>
                </a:extLst>
              </a:tr>
              <a:tr h="101547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30 – 21 Oförmögen att fungera inom nästan alla områden</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2,3%   22</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2%      20</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2,3%   21</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3,1%        4</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4,1%        3</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2%           1</a:t>
                      </a:r>
                      <a:endParaRPr lang="sv-SE" sz="1200" dirty="0">
                        <a:effectLst/>
                        <a:latin typeface="Times New Roman" panose="02020603050405020304" pitchFamily="18" charset="0"/>
                        <a:cs typeface="Times New Roman" panose="02020603050405020304" pitchFamily="18" charset="0"/>
                      </a:endParaRPr>
                    </a:p>
                  </a:txBody>
                  <a:tcPr marL="68565" marR="68565" marT="0" marB="0"/>
                </a:tc>
                <a:extLst>
                  <a:ext uri="{0D108BD9-81ED-4DB2-BD59-A6C34878D82A}">
                    <a16:rowId xmlns:a16="http://schemas.microsoft.com/office/drawing/2014/main" val="10001"/>
                  </a:ext>
                </a:extLst>
              </a:tr>
              <a:tr h="810350">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20 -11 Kräver ansenlig tillsyn och övervakning</a:t>
                      </a:r>
                    </a:p>
                  </a:txBody>
                  <a:tcPr marL="68565" marR="68565" marT="0" marB="0"/>
                </a:tc>
                <a:tc>
                  <a:txBody>
                    <a:bodyPr/>
                    <a:lstStyle/>
                    <a:p>
                      <a:pPr>
                        <a:lnSpc>
                          <a:spcPct val="115000"/>
                        </a:lnSpc>
                        <a:spcAft>
                          <a:spcPts val="0"/>
                        </a:spcAft>
                      </a:pPr>
                      <a:r>
                        <a:rPr lang="sv-SE" sz="1200" dirty="0">
                          <a:solidFill>
                            <a:srgbClr val="FF0000"/>
                          </a:solidFill>
                          <a:effectLst/>
                          <a:latin typeface="Times New Roman" panose="02020603050405020304" pitchFamily="18" charset="0"/>
                          <a:cs typeface="Times New Roman" panose="02020603050405020304" pitchFamily="18" charset="0"/>
                        </a:rPr>
                        <a:t>2011 – 2015     2,5%    24</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0,6%     6</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0.8%     7</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2005 – 2015         0%     </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extLst>
                  <a:ext uri="{0D108BD9-81ED-4DB2-BD59-A6C34878D82A}">
                    <a16:rowId xmlns:a16="http://schemas.microsoft.com/office/drawing/2014/main" val="606482866"/>
                  </a:ext>
                </a:extLst>
              </a:tr>
              <a:tr h="701802">
                <a:tc>
                  <a:txBody>
                    <a:bodyPr/>
                    <a:lstStyle/>
                    <a:p>
                      <a:pPr>
                        <a:lnSpc>
                          <a:spcPct val="115000"/>
                        </a:lnSpc>
                        <a:spcAft>
                          <a:spcPts val="0"/>
                        </a:spcAft>
                      </a:pPr>
                      <a:r>
                        <a:rPr lang="sv-SE" sz="1200" dirty="0">
                          <a:effectLst/>
                          <a:latin typeface="Times New Roman" panose="02020603050405020304" pitchFamily="18" charset="0"/>
                          <a:ea typeface="Calibri"/>
                          <a:cs typeface="Times New Roman" panose="02020603050405020304" pitchFamily="18" charset="0"/>
                        </a:rPr>
                        <a:t>10 – 1 Kräver ständig tillsyn och övervakning</a:t>
                      </a: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2011 – 2015     0,5%     5</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0%        0</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0,1%     1</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tc>
                  <a:txBody>
                    <a:bodyPr/>
                    <a:lstStyle/>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2005 – 2015         1,6%     2</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2016                     1,4%     1</a:t>
                      </a:r>
                    </a:p>
                    <a:p>
                      <a:pPr>
                        <a:lnSpc>
                          <a:spcPct val="115000"/>
                        </a:lnSpc>
                        <a:spcAft>
                          <a:spcPts val="0"/>
                        </a:spcAft>
                      </a:pPr>
                      <a:r>
                        <a:rPr lang="sv-SE" sz="1200" dirty="0">
                          <a:solidFill>
                            <a:schemeClr val="tx1"/>
                          </a:solidFill>
                          <a:effectLst/>
                          <a:latin typeface="Times New Roman" panose="02020603050405020304" pitchFamily="18" charset="0"/>
                          <a:cs typeface="Times New Roman" panose="02020603050405020304" pitchFamily="18" charset="0"/>
                        </a:rPr>
                        <a:t>2017                     0%</a:t>
                      </a:r>
                      <a:endParaRPr lang="sv-SE" sz="1200" dirty="0">
                        <a:effectLst/>
                        <a:latin typeface="Times New Roman" panose="02020603050405020304" pitchFamily="18" charset="0"/>
                        <a:ea typeface="Calibri"/>
                        <a:cs typeface="Times New Roman" panose="02020603050405020304" pitchFamily="18" charset="0"/>
                      </a:endParaRPr>
                    </a:p>
                  </a:txBody>
                  <a:tcPr marL="68565" marR="68565" marT="0" marB="0"/>
                </a:tc>
                <a:extLst>
                  <a:ext uri="{0D108BD9-81ED-4DB2-BD59-A6C34878D82A}">
                    <a16:rowId xmlns:a16="http://schemas.microsoft.com/office/drawing/2014/main" val="1985441888"/>
                  </a:ext>
                </a:extLst>
              </a:tr>
            </a:tbl>
          </a:graphicData>
        </a:graphic>
      </p:graphicFrame>
      <mc:AlternateContent xmlns:mc="http://schemas.openxmlformats.org/markup-compatibility/2006" xmlns:p14="http://schemas.microsoft.com/office/powerpoint/2010/main">
        <mc:Choice Requires="p14">
          <p:contentPart p14:bwMode="auto" r:id="rId2">
            <p14:nvContentPartPr>
              <p14:cNvPr id="3" name="Pennanteckning 2" hidden="1">
                <a:extLst>
                  <a:ext uri="{FF2B5EF4-FFF2-40B4-BE49-F238E27FC236}">
                    <a16:creationId xmlns:a16="http://schemas.microsoft.com/office/drawing/2014/main" id="{ED9EC5C3-E52B-401F-8B66-3B8C5FF46DD7}"/>
                  </a:ext>
                </a:extLst>
              </p14:cNvPr>
              <p14:cNvContentPartPr/>
              <p14:nvPr/>
            </p14:nvContentPartPr>
            <p14:xfrm>
              <a:off x="4650480" y="3750480"/>
              <a:ext cx="736200" cy="28800"/>
            </p14:xfrm>
          </p:contentPart>
        </mc:Choice>
        <mc:Fallback xmlns="">
          <p:pic>
            <p:nvPicPr>
              <p:cNvPr id="3" name="Pennanteckning 2" hidden="1">
                <a:extLst>
                  <a:ext uri="{FF2B5EF4-FFF2-40B4-BE49-F238E27FC236}">
                    <a16:creationId xmlns:a16="http://schemas.microsoft.com/office/drawing/2014/main" id="{ED9EC5C3-E52B-401F-8B66-3B8C5FF46DD7}"/>
                  </a:ext>
                </a:extLst>
              </p:cNvPr>
              <p:cNvPicPr/>
              <p:nvPr/>
            </p:nvPicPr>
            <p:blipFill>
              <a:blip r:embed="rId3"/>
              <a:stretch>
                <a:fillRect/>
              </a:stretch>
            </p:blipFill>
            <p:spPr>
              <a:xfrm>
                <a:off x="4634640" y="3687120"/>
                <a:ext cx="76752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Pennanteckning 3" hidden="1">
                <a:extLst>
                  <a:ext uri="{FF2B5EF4-FFF2-40B4-BE49-F238E27FC236}">
                    <a16:creationId xmlns:a16="http://schemas.microsoft.com/office/drawing/2014/main" id="{4E21B187-8EC6-4879-BB4A-F2F18E4F418B}"/>
                  </a:ext>
                </a:extLst>
              </p14:cNvPr>
              <p14:cNvContentPartPr/>
              <p14:nvPr/>
            </p14:nvContentPartPr>
            <p14:xfrm>
              <a:off x="4664880" y="4007520"/>
              <a:ext cx="793440" cy="7560"/>
            </p14:xfrm>
          </p:contentPart>
        </mc:Choice>
        <mc:Fallback xmlns="">
          <p:pic>
            <p:nvPicPr>
              <p:cNvPr id="4" name="Pennanteckning 3" hidden="1">
                <a:extLst>
                  <a:ext uri="{FF2B5EF4-FFF2-40B4-BE49-F238E27FC236}">
                    <a16:creationId xmlns:a16="http://schemas.microsoft.com/office/drawing/2014/main" id="{4E21B187-8EC6-4879-BB4A-F2F18E4F418B}"/>
                  </a:ext>
                </a:extLst>
              </p:cNvPr>
              <p:cNvPicPr/>
              <p:nvPr/>
            </p:nvPicPr>
            <p:blipFill>
              <a:blip r:embed="rId5"/>
              <a:stretch>
                <a:fillRect/>
              </a:stretch>
            </p:blipFill>
            <p:spPr>
              <a:xfrm>
                <a:off x="4649040" y="3944160"/>
                <a:ext cx="824760" cy="134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Pennanteckning 4" hidden="1">
                <a:extLst>
                  <a:ext uri="{FF2B5EF4-FFF2-40B4-BE49-F238E27FC236}">
                    <a16:creationId xmlns:a16="http://schemas.microsoft.com/office/drawing/2014/main" id="{9374A0E8-A6C5-44D0-AB5D-4F6BD72F885E}"/>
                  </a:ext>
                </a:extLst>
              </p14:cNvPr>
              <p14:cNvContentPartPr/>
              <p14:nvPr/>
            </p14:nvContentPartPr>
            <p14:xfrm>
              <a:off x="6122160" y="3764520"/>
              <a:ext cx="500400" cy="107640"/>
            </p14:xfrm>
          </p:contentPart>
        </mc:Choice>
        <mc:Fallback xmlns="">
          <p:pic>
            <p:nvPicPr>
              <p:cNvPr id="5" name="Pennanteckning 4" hidden="1">
                <a:extLst>
                  <a:ext uri="{FF2B5EF4-FFF2-40B4-BE49-F238E27FC236}">
                    <a16:creationId xmlns:a16="http://schemas.microsoft.com/office/drawing/2014/main" id="{9374A0E8-A6C5-44D0-AB5D-4F6BD72F885E}"/>
                  </a:ext>
                </a:extLst>
              </p:cNvPr>
              <p:cNvPicPr/>
              <p:nvPr/>
            </p:nvPicPr>
            <p:blipFill>
              <a:blip r:embed="rId7"/>
              <a:stretch>
                <a:fillRect/>
              </a:stretch>
            </p:blipFill>
            <p:spPr>
              <a:xfrm>
                <a:off x="6106320" y="3701160"/>
                <a:ext cx="53172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Pennanteckning 5" hidden="1">
                <a:extLst>
                  <a:ext uri="{FF2B5EF4-FFF2-40B4-BE49-F238E27FC236}">
                    <a16:creationId xmlns:a16="http://schemas.microsoft.com/office/drawing/2014/main" id="{CBAEE08D-46DF-447C-AC81-31034EEC7615}"/>
                  </a:ext>
                </a:extLst>
              </p14:cNvPr>
              <p14:cNvContentPartPr/>
              <p14:nvPr/>
            </p14:nvContentPartPr>
            <p14:xfrm>
              <a:off x="6157800" y="3736080"/>
              <a:ext cx="700560" cy="57600"/>
            </p14:xfrm>
          </p:contentPart>
        </mc:Choice>
        <mc:Fallback xmlns="">
          <p:pic>
            <p:nvPicPr>
              <p:cNvPr id="6" name="Pennanteckning 5" hidden="1">
                <a:extLst>
                  <a:ext uri="{FF2B5EF4-FFF2-40B4-BE49-F238E27FC236}">
                    <a16:creationId xmlns:a16="http://schemas.microsoft.com/office/drawing/2014/main" id="{CBAEE08D-46DF-447C-AC81-31034EEC7615}"/>
                  </a:ext>
                </a:extLst>
              </p:cNvPr>
              <p:cNvPicPr/>
              <p:nvPr/>
            </p:nvPicPr>
            <p:blipFill>
              <a:blip r:embed="rId9"/>
              <a:stretch>
                <a:fillRect/>
              </a:stretch>
            </p:blipFill>
            <p:spPr>
              <a:xfrm>
                <a:off x="6141960" y="3672720"/>
                <a:ext cx="731880" cy="184320"/>
              </a:xfrm>
              <a:prstGeom prst="rect">
                <a:avLst/>
              </a:prstGeom>
            </p:spPr>
          </p:pic>
        </mc:Fallback>
      </mc:AlternateContent>
    </p:spTree>
    <p:extLst>
      <p:ext uri="{BB962C8B-B14F-4D97-AF65-F5344CB8AC3E}">
        <p14:creationId xmlns:p14="http://schemas.microsoft.com/office/powerpoint/2010/main" val="2457104769"/>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tshållare för innehåll 2"/>
          <p:cNvSpPr>
            <a:spLocks noGrp="1"/>
          </p:cNvSpPr>
          <p:nvPr>
            <p:ph idx="4294967295"/>
          </p:nvPr>
        </p:nvSpPr>
        <p:spPr>
          <a:xfrm>
            <a:off x="457200" y="930275"/>
            <a:ext cx="8229600" cy="5119688"/>
          </a:xfrm>
        </p:spPr>
        <p:txBody>
          <a:bodyPr/>
          <a:lstStyle/>
          <a:p>
            <a:pPr marL="0" indent="0" algn="ctr">
              <a:spcBef>
                <a:spcPct val="0"/>
              </a:spcBef>
              <a:buFont typeface="Wingdings" pitchFamily="2" charset="2"/>
              <a:buNone/>
            </a:pPr>
            <a:endParaRPr lang="sv-SE" altLang="sv-SE" sz="2200" b="1" dirty="0">
              <a:latin typeface="Times New Roman" pitchFamily="18" charset="0"/>
              <a:cs typeface="Times New Roman" pitchFamily="18" charset="0"/>
            </a:endParaRPr>
          </a:p>
          <a:p>
            <a:pPr marL="0" indent="0" algn="ctr">
              <a:spcBef>
                <a:spcPct val="0"/>
              </a:spcBef>
              <a:buFont typeface="Wingdings" pitchFamily="2" charset="2"/>
              <a:buNone/>
            </a:pPr>
            <a:endParaRPr lang="sv-SE" altLang="sv-SE" sz="2200" b="1" dirty="0">
              <a:latin typeface="Times New Roman" pitchFamily="18" charset="0"/>
              <a:cs typeface="Times New Roman" pitchFamily="18" charset="0"/>
            </a:endParaRPr>
          </a:p>
          <a:p>
            <a:pPr marL="0" indent="0" algn="ctr">
              <a:spcBef>
                <a:spcPct val="0"/>
              </a:spcBef>
              <a:buFont typeface="Wingdings" pitchFamily="2" charset="2"/>
              <a:buNone/>
            </a:pPr>
            <a:endParaRPr lang="sv-SE" altLang="sv-SE" sz="2200" b="1" dirty="0">
              <a:latin typeface="Times New Roman" pitchFamily="18" charset="0"/>
              <a:cs typeface="Times New Roman" pitchFamily="18" charset="0"/>
            </a:endParaRPr>
          </a:p>
          <a:p>
            <a:pPr marL="0" indent="0" algn="ctr">
              <a:spcBef>
                <a:spcPct val="0"/>
              </a:spcBef>
              <a:buFont typeface="Wingdings" pitchFamily="2" charset="2"/>
              <a:buNone/>
            </a:pPr>
            <a:r>
              <a:rPr lang="sv-SE" altLang="sv-SE" sz="2800" b="1" dirty="0">
                <a:latin typeface="Times New Roman" pitchFamily="18" charset="0"/>
                <a:cs typeface="Times New Roman" pitchFamily="18" charset="0"/>
              </a:rPr>
              <a:t>Betydelsefulla aspekter för självmordsrisken hos ensamkommande</a:t>
            </a:r>
          </a:p>
          <a:p>
            <a:pPr marL="0" indent="0" algn="ctr">
              <a:spcBef>
                <a:spcPct val="0"/>
              </a:spcBef>
              <a:buFont typeface="Wingdings" pitchFamily="2" charset="2"/>
              <a:buNone/>
            </a:pPr>
            <a:r>
              <a:rPr lang="sv-SE" altLang="sv-SE" sz="2800" b="1" dirty="0">
                <a:latin typeface="Times New Roman" pitchFamily="18" charset="0"/>
                <a:cs typeface="Times New Roman" pitchFamily="18" charset="0"/>
              </a:rPr>
              <a:t>Psykisk smärta, upplevelse av att vara fastlåst, av socialt nederlag och existentiell hopplöshet</a:t>
            </a:r>
          </a:p>
        </p:txBody>
      </p:sp>
    </p:spTree>
    <p:extLst>
      <p:ext uri="{BB962C8B-B14F-4D97-AF65-F5344CB8AC3E}">
        <p14:creationId xmlns:p14="http://schemas.microsoft.com/office/powerpoint/2010/main" val="710032503"/>
      </p:ext>
    </p:extLst>
  </p:cSld>
  <p:clrMapOvr>
    <a:masterClrMapping/>
  </p:clrMapOvr>
  <p:transition advClick="0"/>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inental_World_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40422</TotalTime>
  <Words>2049</Words>
  <Application>Microsoft Office PowerPoint</Application>
  <PresentationFormat>Bildspel på skärmen (4:3)</PresentationFormat>
  <Paragraphs>265</Paragraphs>
  <Slides>21</Slides>
  <Notes>1</Notes>
  <HiddenSlides>0</HiddenSlides>
  <MMClips>0</MMClips>
  <ScaleCrop>false</ScaleCrop>
  <HeadingPairs>
    <vt:vector size="6" baseType="variant">
      <vt:variant>
        <vt:lpstr>Använt teckensnitt</vt:lpstr>
      </vt:variant>
      <vt:variant>
        <vt:i4>7</vt:i4>
      </vt:variant>
      <vt:variant>
        <vt:lpstr>Tema</vt:lpstr>
      </vt:variant>
      <vt:variant>
        <vt:i4>2</vt:i4>
      </vt:variant>
      <vt:variant>
        <vt:lpstr>Bildrubriker</vt:lpstr>
      </vt:variant>
      <vt:variant>
        <vt:i4>21</vt:i4>
      </vt:variant>
    </vt:vector>
  </HeadingPairs>
  <TitlesOfParts>
    <vt:vector size="30" baseType="lpstr">
      <vt:lpstr>Arial</vt:lpstr>
      <vt:lpstr>Calibri</vt:lpstr>
      <vt:lpstr>Century Gothic</vt:lpstr>
      <vt:lpstr>Segoe UI Emoji</vt:lpstr>
      <vt:lpstr>Times New Roman</vt:lpstr>
      <vt:lpstr>Verdana</vt:lpstr>
      <vt:lpstr>Wingdings</vt:lpstr>
      <vt:lpstr>Office-tema</vt:lpstr>
      <vt:lpstr>Continental_World_16x9</vt:lpstr>
      <vt:lpstr>Självmordstankar, självmordsförsök och fullbordade självmord bland ensamkommande ungdomar – betydelsefulla aspekter av förståelse för och vården av ungdomarna.</vt:lpstr>
      <vt:lpstr>Nuvarande situation är allvarlig</vt:lpstr>
      <vt:lpstr>Stora utmaningar för ensamkommande flyktingar</vt:lpstr>
      <vt:lpstr> Vi behöver en bred utgångspunkt, ge stöd och behandling grundad på genuina och trygga behandlingsrelationer  </vt:lpstr>
      <vt:lpstr>PowerPoint-presentation</vt:lpstr>
      <vt:lpstr>PowerPoint-presentation</vt:lpstr>
      <vt:lpstr>PowerPoint-presentation</vt:lpstr>
      <vt:lpstr>PowerPoint-presentation</vt:lpstr>
      <vt:lpstr>PowerPoint-presentation</vt:lpstr>
      <vt:lpstr>Mental pain – graden av psykisk smärta </vt:lpstr>
      <vt:lpstr>Behandling av psykisk smärta</vt:lpstr>
      <vt:lpstr>Entrapment – infångad/fastlåst </vt:lpstr>
      <vt:lpstr>Behandling av upplevelsen av att vara infångad/fastlåst</vt:lpstr>
      <vt:lpstr>Social defeat – socialt nederlag</vt:lpstr>
      <vt:lpstr>Behandling av socialt nederlag</vt:lpstr>
      <vt:lpstr>Existentiell hopplöshet</vt:lpstr>
      <vt:lpstr>Behandling av existentiell hopplöshet</vt:lpstr>
      <vt:lpstr>Betydelsen av att involvera viktiga släktingar </vt:lpstr>
      <vt:lpstr>Resiliens vid suicidalitet </vt:lpstr>
      <vt:lpstr>PowerPoint-presentation</vt:lpstr>
      <vt:lpstr>PowerPoint-presentation</vt:lpstr>
    </vt:vector>
  </TitlesOfParts>
  <Company>BUP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Mikael Billing</dc:creator>
  <cp:lastModifiedBy>Mikael Billing Chef</cp:lastModifiedBy>
  <cp:revision>910</cp:revision>
  <cp:lastPrinted>2018-02-19T10:05:08Z</cp:lastPrinted>
  <dcterms:created xsi:type="dcterms:W3CDTF">2010-04-12T11:19:11Z</dcterms:created>
  <dcterms:modified xsi:type="dcterms:W3CDTF">2018-02-20T09:23:33Z</dcterms:modified>
</cp:coreProperties>
</file>