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72" r:id="rId2"/>
    <p:sldId id="257" r:id="rId3"/>
    <p:sldId id="296" r:id="rId4"/>
    <p:sldId id="259" r:id="rId5"/>
    <p:sldId id="271" r:id="rId6"/>
    <p:sldId id="273" r:id="rId7"/>
    <p:sldId id="284" r:id="rId8"/>
    <p:sldId id="276" r:id="rId9"/>
    <p:sldId id="285" r:id="rId10"/>
    <p:sldId id="297" r:id="rId11"/>
    <p:sldId id="298" r:id="rId12"/>
    <p:sldId id="289" r:id="rId13"/>
    <p:sldId id="286" r:id="rId14"/>
    <p:sldId id="287" r:id="rId15"/>
    <p:sldId id="278" r:id="rId16"/>
    <p:sldId id="281" r:id="rId17"/>
    <p:sldId id="295" r:id="rId18"/>
    <p:sldId id="266" r:id="rId19"/>
    <p:sldId id="267" r:id="rId20"/>
  </p:sldIdLst>
  <p:sldSz cx="9144000" cy="6858000" type="screen4x3"/>
  <p:notesSz cx="6797675" cy="99266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460" autoAdjust="0"/>
  </p:normalViewPr>
  <p:slideViewPr>
    <p:cSldViewPr snapToGrid="0" snapToObjects="1">
      <p:cViewPr varScale="1">
        <p:scale>
          <a:sx n="61" d="100"/>
          <a:sy n="61" d="100"/>
        </p:scale>
        <p:origin x="138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4B818AA-39C4-BD48-93DD-4D069A9FA6CA}" type="datetimeFigureOut">
              <a:rPr lang="sv-SE" smtClean="0"/>
              <a:t>2018-02-27</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CEE15B9-E845-494A-9B5A-E50104B737C3}" type="slidenum">
              <a:rPr lang="sv-SE" smtClean="0"/>
              <a:t>‹#›</a:t>
            </a:fld>
            <a:endParaRPr lang="sv-SE"/>
          </a:p>
        </p:txBody>
      </p:sp>
    </p:spTree>
    <p:extLst>
      <p:ext uri="{BB962C8B-B14F-4D97-AF65-F5344CB8AC3E}">
        <p14:creationId xmlns:p14="http://schemas.microsoft.com/office/powerpoint/2010/main" val="195841414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OBS Hålla krisplanen aktuell</a:t>
            </a:r>
            <a:endParaRPr lang="sv-SE" dirty="0"/>
          </a:p>
        </p:txBody>
      </p:sp>
      <p:sp>
        <p:nvSpPr>
          <p:cNvPr id="4" name="Platshållare för bildnummer 3"/>
          <p:cNvSpPr>
            <a:spLocks noGrp="1"/>
          </p:cNvSpPr>
          <p:nvPr>
            <p:ph type="sldNum" sz="quarter" idx="10"/>
          </p:nvPr>
        </p:nvSpPr>
        <p:spPr/>
        <p:txBody>
          <a:bodyPr/>
          <a:lstStyle/>
          <a:p>
            <a:fld id="{5CEE15B9-E845-494A-9B5A-E50104B737C3}" type="slidenum">
              <a:rPr lang="sv-SE" smtClean="0"/>
              <a:t>13</a:t>
            </a:fld>
            <a:endParaRPr lang="sv-SE"/>
          </a:p>
        </p:txBody>
      </p:sp>
    </p:spTree>
    <p:extLst>
      <p:ext uri="{BB962C8B-B14F-4D97-AF65-F5344CB8AC3E}">
        <p14:creationId xmlns:p14="http://schemas.microsoft.com/office/powerpoint/2010/main" val="397887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8F38DB6-5154-5E44-AFF7-882133DC72A5}" type="datetimeFigureOut">
              <a:rPr lang="sv-SE" smtClean="0"/>
              <a:t>2018-02-27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1221750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8F38DB6-5154-5E44-AFF7-882133DC72A5}" type="datetimeFigureOut">
              <a:rPr lang="sv-SE" smtClean="0"/>
              <a:t>2018-02-27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4108572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8F38DB6-5154-5E44-AFF7-882133DC72A5}" type="datetimeFigureOut">
              <a:rPr lang="sv-SE" smtClean="0"/>
              <a:t>2018-02-27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145431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8F38DB6-5154-5E44-AFF7-882133DC72A5}" type="datetimeFigureOut">
              <a:rPr lang="sv-SE" smtClean="0"/>
              <a:t>2018-02-27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3291184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8F38DB6-5154-5E44-AFF7-882133DC72A5}" type="datetimeFigureOut">
              <a:rPr lang="sv-SE" smtClean="0"/>
              <a:t>2018-02-27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1258077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8F38DB6-5154-5E44-AFF7-882133DC72A5}" type="datetimeFigureOut">
              <a:rPr lang="sv-SE" smtClean="0"/>
              <a:t>2018-02-27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2736315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8F38DB6-5154-5E44-AFF7-882133DC72A5}" type="datetimeFigureOut">
              <a:rPr lang="sv-SE" smtClean="0"/>
              <a:t>2018-02-27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262704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8F38DB6-5154-5E44-AFF7-882133DC72A5}" type="datetimeFigureOut">
              <a:rPr lang="sv-SE" smtClean="0"/>
              <a:t>2018-02-27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269306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8F38DB6-5154-5E44-AFF7-882133DC72A5}" type="datetimeFigureOut">
              <a:rPr lang="sv-SE" smtClean="0"/>
              <a:t>2018-02-27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2552312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8F38DB6-5154-5E44-AFF7-882133DC72A5}" type="datetimeFigureOut">
              <a:rPr lang="sv-SE" smtClean="0"/>
              <a:t>2018-02-27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207535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8F38DB6-5154-5E44-AFF7-882133DC72A5}" type="datetimeFigureOut">
              <a:rPr lang="sv-SE" smtClean="0"/>
              <a:t>2018-02-27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90B3723-B904-AC44-B2BD-80349141CFFD}" type="slidenum">
              <a:rPr lang="sv-SE" smtClean="0"/>
              <a:t>‹#›</a:t>
            </a:fld>
            <a:endParaRPr lang="sv-SE"/>
          </a:p>
        </p:txBody>
      </p:sp>
    </p:spTree>
    <p:extLst>
      <p:ext uri="{BB962C8B-B14F-4D97-AF65-F5344CB8AC3E}">
        <p14:creationId xmlns:p14="http://schemas.microsoft.com/office/powerpoint/2010/main" val="974929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38DB6-5154-5E44-AFF7-882133DC72A5}" type="datetimeFigureOut">
              <a:rPr lang="sv-SE" smtClean="0"/>
              <a:t>2018-02-27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B3723-B904-AC44-B2BD-80349141CFFD}" type="slidenum">
              <a:rPr lang="sv-SE" smtClean="0"/>
              <a:t>‹#›</a:t>
            </a:fld>
            <a:endParaRPr lang="sv-SE"/>
          </a:p>
        </p:txBody>
      </p:sp>
    </p:spTree>
    <p:extLst>
      <p:ext uri="{BB962C8B-B14F-4D97-AF65-F5344CB8AC3E}">
        <p14:creationId xmlns:p14="http://schemas.microsoft.com/office/powerpoint/2010/main" val="246620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Att arbeta med </a:t>
            </a:r>
            <a:r>
              <a:rPr lang="sv-SE" dirty="0" err="1" smtClean="0"/>
              <a:t>suicidalitet</a:t>
            </a:r>
            <a:r>
              <a:rPr lang="sv-SE" dirty="0" smtClean="0"/>
              <a:t> hos ensamkommande</a:t>
            </a:r>
            <a:endParaRPr lang="sv-SE" dirty="0"/>
          </a:p>
        </p:txBody>
      </p:sp>
      <p:sp>
        <p:nvSpPr>
          <p:cNvPr id="3" name="Underrubrik 2"/>
          <p:cNvSpPr>
            <a:spLocks noGrp="1"/>
          </p:cNvSpPr>
          <p:nvPr>
            <p:ph type="subTitle" idx="1"/>
          </p:nvPr>
        </p:nvSpPr>
        <p:spPr/>
        <p:txBody>
          <a:bodyPr/>
          <a:lstStyle/>
          <a:p>
            <a:r>
              <a:rPr lang="sv-SE" dirty="0" smtClean="0"/>
              <a:t>Asylpsykiatriska enheten, BUP</a:t>
            </a:r>
          </a:p>
          <a:p>
            <a:r>
              <a:rPr lang="sv-SE" dirty="0" smtClean="0"/>
              <a:t>Överläkare Maria Ringertz</a:t>
            </a:r>
          </a:p>
          <a:p>
            <a:r>
              <a:rPr lang="sv-SE" dirty="0" smtClean="0"/>
              <a:t>Specialist i psykiatri</a:t>
            </a:r>
            <a:endParaRPr lang="sv-SE" dirty="0"/>
          </a:p>
        </p:txBody>
      </p:sp>
    </p:spTree>
    <p:extLst>
      <p:ext uri="{BB962C8B-B14F-4D97-AF65-F5344CB8AC3E}">
        <p14:creationId xmlns:p14="http://schemas.microsoft.com/office/powerpoint/2010/main" val="1369539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754587"/>
          </a:xfrm>
        </p:spPr>
        <p:txBody>
          <a:bodyPr>
            <a:normAutofit fontScale="90000"/>
          </a:bodyPr>
          <a:lstStyle/>
          <a:p>
            <a:r>
              <a:rPr lang="sv-SE" dirty="0" smtClean="0"/>
              <a:t>Samtalen</a:t>
            </a:r>
            <a:endParaRPr lang="sv-SE" dirty="0"/>
          </a:p>
        </p:txBody>
      </p:sp>
      <p:sp>
        <p:nvSpPr>
          <p:cNvPr id="3" name="Platshållare för innehåll 2"/>
          <p:cNvSpPr>
            <a:spLocks noGrp="1"/>
          </p:cNvSpPr>
          <p:nvPr>
            <p:ph idx="1"/>
          </p:nvPr>
        </p:nvSpPr>
        <p:spPr>
          <a:xfrm>
            <a:off x="457200" y="599090"/>
            <a:ext cx="8229600" cy="6448095"/>
          </a:xfrm>
        </p:spPr>
        <p:txBody>
          <a:bodyPr>
            <a:normAutofit fontScale="77500" lnSpcReduction="20000"/>
          </a:bodyPr>
          <a:lstStyle/>
          <a:p>
            <a:r>
              <a:rPr lang="sv-SE" dirty="0" err="1" smtClean="0"/>
              <a:t>Psykoedukation</a:t>
            </a:r>
            <a:r>
              <a:rPr lang="sv-SE" dirty="0" smtClean="0"/>
              <a:t> </a:t>
            </a:r>
          </a:p>
          <a:p>
            <a:r>
              <a:rPr lang="sv-SE" dirty="0" smtClean="0"/>
              <a:t>Rädsla </a:t>
            </a:r>
            <a:r>
              <a:rPr lang="sv-SE" dirty="0"/>
              <a:t>för att håller på att bli </a:t>
            </a:r>
            <a:r>
              <a:rPr lang="sv-SE" dirty="0" smtClean="0"/>
              <a:t>galen</a:t>
            </a:r>
          </a:p>
          <a:p>
            <a:r>
              <a:rPr lang="sv-SE" dirty="0"/>
              <a:t>U</a:t>
            </a:r>
            <a:r>
              <a:rPr lang="sv-SE" dirty="0" smtClean="0"/>
              <a:t>pplevelsen </a:t>
            </a:r>
            <a:r>
              <a:rPr lang="sv-SE" dirty="0"/>
              <a:t>av </a:t>
            </a:r>
            <a:r>
              <a:rPr lang="sv-SE" dirty="0" smtClean="0"/>
              <a:t>kontroll dels av måendet, dels av situationen</a:t>
            </a:r>
          </a:p>
          <a:p>
            <a:r>
              <a:rPr lang="sv-SE" dirty="0" smtClean="0"/>
              <a:t>Minskad </a:t>
            </a:r>
            <a:r>
              <a:rPr lang="sv-SE" dirty="0"/>
              <a:t>skam </a:t>
            </a:r>
            <a:endParaRPr lang="sv-SE" dirty="0" smtClean="0"/>
          </a:p>
          <a:p>
            <a:r>
              <a:rPr lang="sv-SE" dirty="0" smtClean="0"/>
              <a:t>Stärka </a:t>
            </a:r>
            <a:r>
              <a:rPr lang="sv-SE" dirty="0"/>
              <a:t>självkänsla </a:t>
            </a:r>
            <a:endParaRPr lang="sv-SE" dirty="0" smtClean="0"/>
          </a:p>
          <a:p>
            <a:r>
              <a:rPr lang="sv-SE" dirty="0" smtClean="0"/>
              <a:t>Ögonblick när mått bra, haft roligt?</a:t>
            </a:r>
          </a:p>
          <a:p>
            <a:r>
              <a:rPr lang="sv-SE" dirty="0" smtClean="0"/>
              <a:t>Validerande</a:t>
            </a:r>
            <a:endParaRPr lang="sv-SE" dirty="0" smtClean="0">
              <a:solidFill>
                <a:srgbClr val="FF0000"/>
              </a:solidFill>
            </a:endParaRPr>
          </a:p>
          <a:p>
            <a:r>
              <a:rPr lang="sv-SE" dirty="0" smtClean="0"/>
              <a:t>Rucka på föreställningar</a:t>
            </a:r>
          </a:p>
          <a:p>
            <a:r>
              <a:rPr lang="sv-SE" dirty="0" smtClean="0"/>
              <a:t>”Jag har misslyckats”</a:t>
            </a:r>
          </a:p>
          <a:p>
            <a:r>
              <a:rPr lang="sv-SE" dirty="0" smtClean="0"/>
              <a:t>”Hur kan du ta hjälp?” </a:t>
            </a:r>
          </a:p>
          <a:p>
            <a:r>
              <a:rPr lang="sv-SE" dirty="0" smtClean="0"/>
              <a:t>Har du någon du kan prata med?</a:t>
            </a:r>
            <a:endParaRPr lang="sv-SE" dirty="0" smtClean="0">
              <a:solidFill>
                <a:srgbClr val="FF0000"/>
              </a:solidFill>
            </a:endParaRPr>
          </a:p>
          <a:p>
            <a:r>
              <a:rPr lang="sv-SE" dirty="0" smtClean="0">
                <a:solidFill>
                  <a:srgbClr val="000000"/>
                </a:solidFill>
              </a:rPr>
              <a:t>Avlastas felaktig skuld </a:t>
            </a:r>
          </a:p>
          <a:p>
            <a:r>
              <a:rPr lang="sv-SE" dirty="0" smtClean="0">
                <a:solidFill>
                  <a:srgbClr val="000000"/>
                </a:solidFill>
              </a:rPr>
              <a:t>Möjlighet </a:t>
            </a:r>
            <a:r>
              <a:rPr lang="sv-SE" dirty="0">
                <a:solidFill>
                  <a:srgbClr val="000000"/>
                </a:solidFill>
              </a:rPr>
              <a:t>att komma </a:t>
            </a:r>
            <a:r>
              <a:rPr lang="sv-SE" dirty="0" smtClean="0">
                <a:solidFill>
                  <a:srgbClr val="000000"/>
                </a:solidFill>
              </a:rPr>
              <a:t>extratider eller </a:t>
            </a:r>
            <a:r>
              <a:rPr lang="sv-SE" dirty="0">
                <a:solidFill>
                  <a:srgbClr val="000000"/>
                </a:solidFill>
              </a:rPr>
              <a:t>prata en stund i </a:t>
            </a:r>
            <a:r>
              <a:rPr lang="sv-SE" dirty="0" smtClean="0">
                <a:solidFill>
                  <a:srgbClr val="000000"/>
                </a:solidFill>
              </a:rPr>
              <a:t>telefon</a:t>
            </a:r>
          </a:p>
          <a:p>
            <a:r>
              <a:rPr lang="sv-SE" dirty="0" smtClean="0"/>
              <a:t>”Ingen </a:t>
            </a:r>
            <a:r>
              <a:rPr lang="sv-SE" dirty="0"/>
              <a:t>bryr sig </a:t>
            </a:r>
            <a:r>
              <a:rPr lang="sv-SE" dirty="0" smtClean="0"/>
              <a:t>ändå”. </a:t>
            </a:r>
          </a:p>
          <a:p>
            <a:r>
              <a:rPr lang="sv-SE" dirty="0" smtClean="0">
                <a:solidFill>
                  <a:srgbClr val="000000"/>
                </a:solidFill>
              </a:rPr>
              <a:t>Succesivt </a:t>
            </a:r>
            <a:r>
              <a:rPr lang="sv-SE" dirty="0">
                <a:solidFill>
                  <a:srgbClr val="000000"/>
                </a:solidFill>
              </a:rPr>
              <a:t>lita till patientens egen </a:t>
            </a:r>
            <a:r>
              <a:rPr lang="sv-SE" dirty="0" smtClean="0">
                <a:solidFill>
                  <a:srgbClr val="000000"/>
                </a:solidFill>
              </a:rPr>
              <a:t>förmåga</a:t>
            </a:r>
          </a:p>
        </p:txBody>
      </p:sp>
    </p:spTree>
    <p:extLst>
      <p:ext uri="{BB962C8B-B14F-4D97-AF65-F5344CB8AC3E}">
        <p14:creationId xmlns:p14="http://schemas.microsoft.com/office/powerpoint/2010/main" val="419778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74422"/>
          </a:xfrm>
        </p:spPr>
        <p:txBody>
          <a:bodyPr/>
          <a:lstStyle/>
          <a:p>
            <a:r>
              <a:rPr lang="sv-SE" dirty="0" smtClean="0"/>
              <a:t>Mötet spelar stor roll</a:t>
            </a:r>
            <a:endParaRPr lang="sv-SE" dirty="0"/>
          </a:p>
        </p:txBody>
      </p:sp>
      <p:sp>
        <p:nvSpPr>
          <p:cNvPr id="3" name="Platshållare för innehåll 2"/>
          <p:cNvSpPr>
            <a:spLocks noGrp="1"/>
          </p:cNvSpPr>
          <p:nvPr>
            <p:ph idx="1"/>
          </p:nvPr>
        </p:nvSpPr>
        <p:spPr>
          <a:xfrm>
            <a:off x="457200" y="1049060"/>
            <a:ext cx="8229600" cy="5539773"/>
          </a:xfrm>
        </p:spPr>
        <p:txBody>
          <a:bodyPr>
            <a:normAutofit fontScale="77500" lnSpcReduction="20000"/>
          </a:bodyPr>
          <a:lstStyle/>
          <a:p>
            <a:r>
              <a:rPr lang="sv-SE" dirty="0" smtClean="0"/>
              <a:t>Empatisk, genuin</a:t>
            </a:r>
          </a:p>
          <a:p>
            <a:r>
              <a:rPr lang="sv-SE" dirty="0" smtClean="0"/>
              <a:t>Lyssnar lyhört och intresserat,</a:t>
            </a:r>
          </a:p>
          <a:p>
            <a:r>
              <a:rPr lang="sv-SE" dirty="0" smtClean="0"/>
              <a:t>Kommunicerar omsorg/självomsorg</a:t>
            </a:r>
          </a:p>
          <a:p>
            <a:r>
              <a:rPr lang="sv-SE" dirty="0" smtClean="0"/>
              <a:t>Uttrycka </a:t>
            </a:r>
            <a:r>
              <a:rPr lang="sv-SE" dirty="0"/>
              <a:t>oro samtidigt som visar att orkar fortsätta träffa </a:t>
            </a:r>
            <a:r>
              <a:rPr lang="sv-SE" dirty="0" smtClean="0"/>
              <a:t>patienten</a:t>
            </a:r>
          </a:p>
          <a:p>
            <a:r>
              <a:rPr lang="sv-SE" dirty="0"/>
              <a:t>N</a:t>
            </a:r>
            <a:r>
              <a:rPr lang="sv-SE" dirty="0" smtClean="0"/>
              <a:t>yfikenhet , humor och glädje (fotboll, väder)</a:t>
            </a:r>
          </a:p>
          <a:p>
            <a:r>
              <a:rPr lang="sv-SE" dirty="0" smtClean="0"/>
              <a:t>Viktigt </a:t>
            </a:r>
            <a:r>
              <a:rPr lang="sv-SE" dirty="0"/>
              <a:t>för </a:t>
            </a:r>
            <a:r>
              <a:rPr lang="sv-SE" dirty="0" smtClean="0"/>
              <a:t>M </a:t>
            </a:r>
            <a:r>
              <a:rPr lang="sv-SE" dirty="0"/>
              <a:t>att </a:t>
            </a:r>
            <a:r>
              <a:rPr lang="sv-SE" dirty="0" smtClean="0"/>
              <a:t>att vara mer </a:t>
            </a:r>
            <a:r>
              <a:rPr lang="sv-SE" dirty="0"/>
              <a:t>än sina psykiatriska </a:t>
            </a:r>
            <a:r>
              <a:rPr lang="sv-SE" dirty="0" smtClean="0"/>
              <a:t>    symptom</a:t>
            </a:r>
            <a:endParaRPr lang="sv-SE" dirty="0"/>
          </a:p>
          <a:p>
            <a:r>
              <a:rPr lang="sv-SE" dirty="0" smtClean="0"/>
              <a:t>Att ha ett vittne till sin utsatta svåra situation, känsla av att vara förstådd och respekterad. </a:t>
            </a:r>
          </a:p>
          <a:p>
            <a:r>
              <a:rPr lang="sv-SE" dirty="0" smtClean="0">
                <a:solidFill>
                  <a:srgbClr val="000000"/>
                </a:solidFill>
              </a:rPr>
              <a:t>Öppen med det som tänker göra</a:t>
            </a:r>
          </a:p>
          <a:p>
            <a:r>
              <a:rPr lang="sv-SE" dirty="0" smtClean="0"/>
              <a:t>Var uppmärksam på egna känslor. </a:t>
            </a:r>
            <a:r>
              <a:rPr lang="sv-SE" dirty="0" smtClean="0">
                <a:solidFill>
                  <a:srgbClr val="000000"/>
                </a:solidFill>
              </a:rPr>
              <a:t>Om </a:t>
            </a:r>
            <a:r>
              <a:rPr lang="sv-SE" dirty="0">
                <a:solidFill>
                  <a:srgbClr val="000000"/>
                </a:solidFill>
              </a:rPr>
              <a:t>det känns hopplöst, prata med kollega</a:t>
            </a:r>
          </a:p>
          <a:p>
            <a:r>
              <a:rPr lang="sv-SE" dirty="0" smtClean="0">
                <a:solidFill>
                  <a:srgbClr val="000000"/>
                </a:solidFill>
              </a:rPr>
              <a:t>Behandlaren kan </a:t>
            </a:r>
            <a:r>
              <a:rPr lang="sv-SE" dirty="0">
                <a:solidFill>
                  <a:srgbClr val="000000"/>
                </a:solidFill>
              </a:rPr>
              <a:t>lätt att hamna i egen oro, rädsla. Blir osäker. </a:t>
            </a:r>
            <a:endParaRPr lang="sv-SE" dirty="0" smtClean="0">
              <a:solidFill>
                <a:srgbClr val="000000"/>
              </a:solidFill>
            </a:endParaRPr>
          </a:p>
          <a:p>
            <a:endParaRPr lang="sv-SE" dirty="0" smtClean="0"/>
          </a:p>
          <a:p>
            <a:endParaRPr lang="sv-SE" dirty="0"/>
          </a:p>
        </p:txBody>
      </p:sp>
    </p:spTree>
    <p:extLst>
      <p:ext uri="{BB962C8B-B14F-4D97-AF65-F5344CB8AC3E}">
        <p14:creationId xmlns:p14="http://schemas.microsoft.com/office/powerpoint/2010/main" val="2091984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7955096" cy="441709"/>
          </a:xfrm>
        </p:spPr>
        <p:txBody>
          <a:bodyPr>
            <a:normAutofit fontScale="90000"/>
          </a:bodyPr>
          <a:lstStyle/>
          <a:p>
            <a:r>
              <a:rPr lang="sv-SE" dirty="0" err="1" smtClean="0"/>
              <a:t>Ms</a:t>
            </a:r>
            <a:r>
              <a:rPr lang="sv-SE" dirty="0" smtClean="0"/>
              <a:t> </a:t>
            </a:r>
            <a:r>
              <a:rPr lang="sv-SE" dirty="0" err="1" smtClean="0"/>
              <a:t>suicidalitet</a:t>
            </a:r>
            <a:endParaRPr lang="sv-SE" dirty="0"/>
          </a:p>
        </p:txBody>
      </p:sp>
      <p:sp>
        <p:nvSpPr>
          <p:cNvPr id="3" name="Platshållare för innehåll 2"/>
          <p:cNvSpPr>
            <a:spLocks noGrp="1"/>
          </p:cNvSpPr>
          <p:nvPr>
            <p:ph idx="1"/>
          </p:nvPr>
        </p:nvSpPr>
        <p:spPr>
          <a:xfrm>
            <a:off x="457200" y="441709"/>
            <a:ext cx="8229600" cy="6662451"/>
          </a:xfrm>
        </p:spPr>
        <p:txBody>
          <a:bodyPr>
            <a:normAutofit fontScale="62500" lnSpcReduction="20000"/>
          </a:bodyPr>
          <a:lstStyle/>
          <a:p>
            <a:r>
              <a:rPr lang="sv-SE" dirty="0" smtClean="0"/>
              <a:t>I lugnt skede, försöker undersöka med </a:t>
            </a:r>
            <a:r>
              <a:rPr lang="sv-SE" dirty="0" smtClean="0"/>
              <a:t>M </a:t>
            </a:r>
            <a:r>
              <a:rPr lang="sv-SE" dirty="0" smtClean="0"/>
              <a:t>suicidförsöken</a:t>
            </a:r>
            <a:endParaRPr lang="sv-SE" dirty="0">
              <a:solidFill>
                <a:srgbClr val="FF0000"/>
              </a:solidFill>
            </a:endParaRPr>
          </a:p>
          <a:p>
            <a:r>
              <a:rPr lang="sv-SE" dirty="0" smtClean="0"/>
              <a:t>Självmordstankarna kommer ofta plötsligt</a:t>
            </a:r>
          </a:p>
          <a:p>
            <a:r>
              <a:rPr lang="sv-SE" dirty="0" smtClean="0"/>
              <a:t>Värst kvällar och nätter dvs när M är </a:t>
            </a:r>
            <a:r>
              <a:rPr lang="sv-SE" b="1" dirty="0" smtClean="0"/>
              <a:t>ensam</a:t>
            </a:r>
            <a:r>
              <a:rPr lang="sv-SE" dirty="0" smtClean="0"/>
              <a:t>. </a:t>
            </a:r>
            <a:r>
              <a:rPr lang="sv-SE" dirty="0"/>
              <a:t>P</a:t>
            </a:r>
            <a:r>
              <a:rPr lang="sv-SE" dirty="0" smtClean="0"/>
              <a:t>åträngande minnesbilder kommer mer vid stress och i ensamhet. Får då ångest, svårt att andas, hjärtklappning, hör vuxna mäns röster. Kan inte få tyst på rösterna, vill dö, blir impulsiv.</a:t>
            </a:r>
          </a:p>
          <a:p>
            <a:r>
              <a:rPr lang="sv-SE" dirty="0"/>
              <a:t>Vill </a:t>
            </a:r>
            <a:r>
              <a:rPr lang="sv-SE" dirty="0" smtClean="0"/>
              <a:t>slippa suicidimpulserna</a:t>
            </a:r>
            <a:r>
              <a:rPr lang="sv-SE" dirty="0"/>
              <a:t>, dunkar huvudet och skär </a:t>
            </a:r>
            <a:r>
              <a:rPr lang="sv-SE" dirty="0" smtClean="0"/>
              <a:t>sig, för </a:t>
            </a:r>
            <a:r>
              <a:rPr lang="sv-SE" dirty="0"/>
              <a:t>att </a:t>
            </a:r>
            <a:r>
              <a:rPr lang="sv-SE" dirty="0" smtClean="0"/>
              <a:t>inte ta </a:t>
            </a:r>
            <a:r>
              <a:rPr lang="sv-SE" dirty="0"/>
              <a:t>sitt </a:t>
            </a:r>
            <a:r>
              <a:rPr lang="sv-SE" dirty="0" smtClean="0"/>
              <a:t>liv. </a:t>
            </a:r>
            <a:r>
              <a:rPr lang="sv-SE" dirty="0" smtClean="0"/>
              <a:t>Vill </a:t>
            </a:r>
            <a:r>
              <a:rPr lang="sv-SE" dirty="0" smtClean="0"/>
              <a:t>ha hjälp men tror inte det finns</a:t>
            </a:r>
          </a:p>
          <a:p>
            <a:r>
              <a:rPr lang="sv-SE" dirty="0" smtClean="0"/>
              <a:t>Använder </a:t>
            </a:r>
            <a:r>
              <a:rPr lang="sv-SE" dirty="0"/>
              <a:t>hörlurar och musik för att slippa höra rösterna</a:t>
            </a:r>
          </a:p>
          <a:p>
            <a:r>
              <a:rPr lang="sv-SE" dirty="0" smtClean="0"/>
              <a:t>Vad </a:t>
            </a:r>
            <a:r>
              <a:rPr lang="sv-SE" dirty="0"/>
              <a:t>kan minska </a:t>
            </a:r>
            <a:r>
              <a:rPr lang="sv-SE" dirty="0" smtClean="0"/>
              <a:t>känslan </a:t>
            </a:r>
            <a:r>
              <a:rPr lang="sv-SE" dirty="0"/>
              <a:t>av ensamhet? </a:t>
            </a:r>
            <a:r>
              <a:rPr lang="sv-SE" dirty="0" smtClean="0"/>
              <a:t>Samtalen </a:t>
            </a:r>
            <a:r>
              <a:rPr lang="sv-SE" dirty="0"/>
              <a:t>på mottagningen, umgänge på boendet och med kompisar. </a:t>
            </a:r>
            <a:endParaRPr lang="sv-SE" dirty="0" smtClean="0"/>
          </a:p>
          <a:p>
            <a:r>
              <a:rPr lang="sv-SE" dirty="0" smtClean="0"/>
              <a:t>Beskriver att han är som två personer, en som vill dö och en liten del som vill leva. Han säger att den ena delen försöker övertala den andra delen att det är bättre att dö. Vad svarar den delen som vill leva? Vill träffa min mamma igen. Hon skulle bli ledsen om jag dog. Kan du framkalla bilden av mamma nu? När självmordstankarna kommer? </a:t>
            </a:r>
          </a:p>
          <a:p>
            <a:r>
              <a:rPr lang="sv-SE" dirty="0" smtClean="0"/>
              <a:t>Drömmer </a:t>
            </a:r>
            <a:r>
              <a:rPr lang="sv-SE" dirty="0" smtClean="0"/>
              <a:t>trots allt om att  få ett bättre liv, att bilda en egen familj, vill slippa påminnas om tidigare upplevelser.</a:t>
            </a:r>
          </a:p>
          <a:p>
            <a:r>
              <a:rPr lang="sv-SE" dirty="0" smtClean="0"/>
              <a:t>Kommer ta livet av mig vid avslag. Vad innebär ett avslag? Vad finns det för </a:t>
            </a:r>
            <a:r>
              <a:rPr lang="sv-SE" dirty="0" smtClean="0"/>
              <a:t>alternativ </a:t>
            </a:r>
            <a:r>
              <a:rPr lang="sv-SE" dirty="0" smtClean="0"/>
              <a:t>då? Samverkan med god man, mottagningen och boendet, om pat. får avslag</a:t>
            </a:r>
          </a:p>
          <a:p>
            <a:r>
              <a:rPr lang="sv-SE" dirty="0" smtClean="0"/>
              <a:t>Boendet: </a:t>
            </a:r>
            <a:r>
              <a:rPr lang="sv-SE" dirty="0" err="1" smtClean="0"/>
              <a:t>Psykoedukation</a:t>
            </a:r>
            <a:endParaRPr lang="sv-SE" dirty="0" smtClean="0"/>
          </a:p>
          <a:p>
            <a:r>
              <a:rPr lang="sv-SE" dirty="0" smtClean="0"/>
              <a:t>Krångla </a:t>
            </a:r>
            <a:r>
              <a:rPr lang="sv-SE" dirty="0"/>
              <a:t>till suicidprocessen, medicinering, knivar, låsa </a:t>
            </a:r>
            <a:r>
              <a:rPr lang="sv-SE" dirty="0" smtClean="0"/>
              <a:t>fönster</a:t>
            </a:r>
          </a:p>
          <a:p>
            <a:endParaRPr lang="sv-SE" dirty="0"/>
          </a:p>
        </p:txBody>
      </p:sp>
    </p:spTree>
    <p:extLst>
      <p:ext uri="{BB962C8B-B14F-4D97-AF65-F5344CB8AC3E}">
        <p14:creationId xmlns:p14="http://schemas.microsoft.com/office/powerpoint/2010/main" val="261385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791396"/>
          </a:xfrm>
        </p:spPr>
        <p:txBody>
          <a:bodyPr>
            <a:normAutofit/>
          </a:bodyPr>
          <a:lstStyle/>
          <a:p>
            <a:r>
              <a:rPr lang="sv-SE" dirty="0" smtClean="0"/>
              <a:t>Förslag på krisplan</a:t>
            </a:r>
            <a:endParaRPr lang="sv-SE" dirty="0"/>
          </a:p>
        </p:txBody>
      </p:sp>
      <p:sp>
        <p:nvSpPr>
          <p:cNvPr id="3" name="Platshållare för innehåll 2"/>
          <p:cNvSpPr>
            <a:spLocks noGrp="1"/>
          </p:cNvSpPr>
          <p:nvPr>
            <p:ph idx="1"/>
          </p:nvPr>
        </p:nvSpPr>
        <p:spPr>
          <a:xfrm>
            <a:off x="457200" y="935846"/>
            <a:ext cx="8229600" cy="5708201"/>
          </a:xfrm>
        </p:spPr>
        <p:txBody>
          <a:bodyPr>
            <a:normAutofit fontScale="70000" lnSpcReduction="20000"/>
          </a:bodyPr>
          <a:lstStyle/>
          <a:p>
            <a:r>
              <a:rPr lang="sv-SE" dirty="0" smtClean="0"/>
              <a:t>Skrivs ihop m pat.</a:t>
            </a:r>
          </a:p>
          <a:p>
            <a:r>
              <a:rPr lang="sv-SE" dirty="0" smtClean="0"/>
              <a:t>Tidiga </a:t>
            </a:r>
            <a:r>
              <a:rPr lang="sv-SE" dirty="0" smtClean="0"/>
              <a:t>varningstecken: Negativa tankar börjar komma, Isolerar mig. Vill inte äta, vill inte prata. Vill inte </a:t>
            </a:r>
            <a:r>
              <a:rPr lang="sv-SE" dirty="0"/>
              <a:t>ta mina mediciner. </a:t>
            </a:r>
            <a:endParaRPr lang="sv-SE" dirty="0" smtClean="0"/>
          </a:p>
          <a:p>
            <a:r>
              <a:rPr lang="sv-SE" dirty="0" smtClean="0"/>
              <a:t>Vad kan utlösa: Ensamhet. </a:t>
            </a:r>
            <a:r>
              <a:rPr lang="sv-SE" dirty="0"/>
              <a:t>K</a:t>
            </a:r>
            <a:r>
              <a:rPr lang="sv-SE" dirty="0" smtClean="0"/>
              <a:t>änsla av </a:t>
            </a:r>
            <a:r>
              <a:rPr lang="sv-SE" dirty="0" smtClean="0"/>
              <a:t>besvikelse, </a:t>
            </a:r>
            <a:r>
              <a:rPr lang="sv-SE" dirty="0" smtClean="0"/>
              <a:t>Besked från migrationsverket, socialtjänsten, god man. Stress i skolan, hänger inte med, sitta länge, </a:t>
            </a:r>
            <a:r>
              <a:rPr lang="sv-SE" dirty="0" err="1" smtClean="0"/>
              <a:t>flashbacks</a:t>
            </a:r>
            <a:endParaRPr lang="sv-SE" dirty="0"/>
          </a:p>
          <a:p>
            <a:r>
              <a:rPr lang="sv-SE" dirty="0" smtClean="0"/>
              <a:t>Vad kan </a:t>
            </a:r>
            <a:r>
              <a:rPr lang="sv-SE" dirty="0" smtClean="0"/>
              <a:t>pat. göra </a:t>
            </a:r>
            <a:r>
              <a:rPr lang="sv-SE" dirty="0" smtClean="0"/>
              <a:t>själv: Försöka </a:t>
            </a:r>
            <a:r>
              <a:rPr lang="sv-SE" dirty="0"/>
              <a:t>undvika att isolera sig, gå ut till de andra, förmedla till personal att mår dåligt. B</a:t>
            </a:r>
            <a:r>
              <a:rPr lang="sv-SE" dirty="0" smtClean="0"/>
              <a:t>e </a:t>
            </a:r>
            <a:r>
              <a:rPr lang="sv-SE" dirty="0"/>
              <a:t>att få en </a:t>
            </a:r>
            <a:r>
              <a:rPr lang="sv-SE" dirty="0" err="1" smtClean="0"/>
              <a:t>Atarax</a:t>
            </a:r>
            <a:r>
              <a:rPr lang="sv-SE" dirty="0" smtClean="0"/>
              <a:t>. Andningsövningar. Tänka på mamma. Titta på tecknade serier</a:t>
            </a:r>
            <a:r>
              <a:rPr lang="sv-SE" dirty="0"/>
              <a:t>.</a:t>
            </a:r>
            <a:r>
              <a:rPr lang="sv-SE" dirty="0" smtClean="0"/>
              <a:t> ringa mottagningen och lämna ett meddelande.  I skolan, gå ut från lektionen och ta en kort promenad, gå till skolsyster</a:t>
            </a:r>
          </a:p>
          <a:p>
            <a:r>
              <a:rPr lang="sv-SE" dirty="0" smtClean="0"/>
              <a:t>Vad kan andra göra: Personalen kan knacka på dörren när jag isolerar mig, sitta med mig. Påminna om sömnmedicin. Personalen kan ofta fråga hur jag mår för suicidtankarna kan komma plötsligt, hjälpa till med sysselsättning</a:t>
            </a:r>
          </a:p>
          <a:p>
            <a:r>
              <a:rPr lang="sv-SE" dirty="0" smtClean="0"/>
              <a:t>Telefonnummer till mottagningen, behandlare, läkare, arbetstider, BUP-akuten, även till boendet.</a:t>
            </a:r>
          </a:p>
          <a:p>
            <a:r>
              <a:rPr lang="sv-SE" dirty="0" smtClean="0"/>
              <a:t>Om </a:t>
            </a:r>
            <a:r>
              <a:rPr lang="sv-SE" dirty="0" smtClean="0"/>
              <a:t>pat.</a:t>
            </a:r>
            <a:r>
              <a:rPr lang="sv-SE" dirty="0" smtClean="0"/>
              <a:t> </a:t>
            </a:r>
            <a:r>
              <a:rPr lang="sv-SE" dirty="0" smtClean="0"/>
              <a:t>inte kommer på  återbesök och vi blir oroliga, </a:t>
            </a:r>
            <a:r>
              <a:rPr lang="sv-SE" dirty="0" smtClean="0"/>
              <a:t>Vem ska vi ringa? 1. Boendet 2. God Man 3. En nära vän</a:t>
            </a:r>
            <a:endParaRPr lang="sv-SE" dirty="0" smtClean="0"/>
          </a:p>
          <a:p>
            <a:endParaRPr lang="sv-SE" dirty="0"/>
          </a:p>
        </p:txBody>
      </p:sp>
    </p:spTree>
    <p:extLst>
      <p:ext uri="{BB962C8B-B14F-4D97-AF65-F5344CB8AC3E}">
        <p14:creationId xmlns:p14="http://schemas.microsoft.com/office/powerpoint/2010/main" val="569248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Aktuell kontakt</a:t>
            </a:r>
            <a:endParaRPr lang="sv-SE" dirty="0"/>
          </a:p>
        </p:txBody>
      </p:sp>
      <p:sp>
        <p:nvSpPr>
          <p:cNvPr id="3" name="Platshållare för innehåll 2"/>
          <p:cNvSpPr>
            <a:spLocks noGrp="1"/>
          </p:cNvSpPr>
          <p:nvPr>
            <p:ph idx="1"/>
          </p:nvPr>
        </p:nvSpPr>
        <p:spPr>
          <a:xfrm>
            <a:off x="457200" y="1417638"/>
            <a:ext cx="8229600" cy="5171195"/>
          </a:xfrm>
        </p:spPr>
        <p:txBody>
          <a:bodyPr>
            <a:normAutofit fontScale="85000" lnSpcReduction="20000"/>
          </a:bodyPr>
          <a:lstStyle/>
          <a:p>
            <a:r>
              <a:rPr lang="sv-SE" dirty="0" smtClean="0"/>
              <a:t>TUT</a:t>
            </a:r>
          </a:p>
          <a:p>
            <a:r>
              <a:rPr lang="sv-SE" dirty="0" err="1" smtClean="0"/>
              <a:t>Ålderbestämd</a:t>
            </a:r>
            <a:r>
              <a:rPr lang="sv-SE" dirty="0" smtClean="0"/>
              <a:t> till 18 år</a:t>
            </a:r>
          </a:p>
          <a:p>
            <a:r>
              <a:rPr lang="sv-SE" dirty="0" smtClean="0"/>
              <a:t>Socialtjänsten, får bo kvar på aktuellt boende</a:t>
            </a:r>
          </a:p>
          <a:p>
            <a:r>
              <a:rPr lang="sv-SE" dirty="0" smtClean="0"/>
              <a:t>Umgås </a:t>
            </a:r>
            <a:r>
              <a:rPr lang="sv-SE" dirty="0" smtClean="0"/>
              <a:t>mer med kompisar</a:t>
            </a:r>
          </a:p>
          <a:p>
            <a:r>
              <a:rPr lang="sv-SE" dirty="0" smtClean="0"/>
              <a:t>Kontaktat Röda Korset</a:t>
            </a:r>
          </a:p>
          <a:p>
            <a:r>
              <a:rPr lang="sv-SE" dirty="0" smtClean="0"/>
              <a:t>Pengar till gymkort </a:t>
            </a:r>
            <a:endParaRPr lang="sv-SE" dirty="0" smtClean="0"/>
          </a:p>
          <a:p>
            <a:r>
              <a:rPr lang="sv-SE" dirty="0" smtClean="0"/>
              <a:t>Har </a:t>
            </a:r>
            <a:r>
              <a:rPr lang="sv-SE" dirty="0" smtClean="0"/>
              <a:t>individuell </a:t>
            </a:r>
            <a:r>
              <a:rPr lang="sv-SE" dirty="0" smtClean="0"/>
              <a:t>skolplan</a:t>
            </a:r>
            <a:endParaRPr lang="sv-SE" dirty="0" smtClean="0">
              <a:solidFill>
                <a:srgbClr val="FF0000"/>
              </a:solidFill>
            </a:endParaRPr>
          </a:p>
          <a:p>
            <a:r>
              <a:rPr lang="sv-SE" dirty="0" smtClean="0"/>
              <a:t>Kommer för samtal 1 gång/vecka. </a:t>
            </a:r>
          </a:p>
          <a:p>
            <a:r>
              <a:rPr lang="sv-SE" dirty="0" smtClean="0"/>
              <a:t>Har kunnat hantera suicidala impulser</a:t>
            </a:r>
          </a:p>
          <a:p>
            <a:r>
              <a:rPr lang="sv-SE" dirty="0"/>
              <a:t>M</a:t>
            </a:r>
            <a:r>
              <a:rPr lang="sv-SE" dirty="0" smtClean="0"/>
              <a:t> </a:t>
            </a:r>
            <a:r>
              <a:rPr lang="sv-SE" dirty="0" smtClean="0"/>
              <a:t>vill ha fortsatt psykiatrisk hjälp med samtal, medicinuppföljning och traumabehandling</a:t>
            </a:r>
          </a:p>
          <a:p>
            <a:r>
              <a:rPr lang="sv-SE" dirty="0" smtClean="0"/>
              <a:t>Remitteras till </a:t>
            </a:r>
            <a:r>
              <a:rPr lang="sv-SE" dirty="0" smtClean="0"/>
              <a:t>vuxenpsykiatrin</a:t>
            </a:r>
            <a:endParaRPr lang="sv-SE" dirty="0" smtClean="0"/>
          </a:p>
        </p:txBody>
      </p:sp>
    </p:spTree>
    <p:extLst>
      <p:ext uri="{BB962C8B-B14F-4D97-AF65-F5344CB8AC3E}">
        <p14:creationId xmlns:p14="http://schemas.microsoft.com/office/powerpoint/2010/main" val="542272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11343"/>
          </a:xfrm>
        </p:spPr>
        <p:txBody>
          <a:bodyPr>
            <a:normAutofit fontScale="90000"/>
          </a:bodyPr>
          <a:lstStyle/>
          <a:p>
            <a:r>
              <a:rPr lang="sv-SE" dirty="0" smtClean="0"/>
              <a:t>Nätverksarbete</a:t>
            </a:r>
            <a:endParaRPr lang="sv-SE" dirty="0"/>
          </a:p>
        </p:txBody>
      </p:sp>
      <p:sp>
        <p:nvSpPr>
          <p:cNvPr id="3" name="Platshållare för innehåll 2"/>
          <p:cNvSpPr>
            <a:spLocks noGrp="1"/>
          </p:cNvSpPr>
          <p:nvPr>
            <p:ph idx="1"/>
          </p:nvPr>
        </p:nvSpPr>
        <p:spPr>
          <a:xfrm>
            <a:off x="457200" y="985982"/>
            <a:ext cx="8229600" cy="5615078"/>
          </a:xfrm>
        </p:spPr>
        <p:txBody>
          <a:bodyPr>
            <a:normAutofit/>
          </a:bodyPr>
          <a:lstStyle/>
          <a:p>
            <a:r>
              <a:rPr lang="sv-SE" dirty="0" smtClean="0"/>
              <a:t>SIP</a:t>
            </a:r>
            <a:endParaRPr lang="sv-SE" dirty="0" smtClean="0">
              <a:solidFill>
                <a:srgbClr val="FF0000"/>
              </a:solidFill>
            </a:endParaRPr>
          </a:p>
          <a:p>
            <a:r>
              <a:rPr lang="sv-SE" dirty="0" smtClean="0"/>
              <a:t>Boendet: Närmast pat. </a:t>
            </a:r>
            <a:endParaRPr lang="sv-SE" dirty="0" smtClean="0">
              <a:solidFill>
                <a:srgbClr val="FF0000"/>
              </a:solidFill>
            </a:endParaRPr>
          </a:p>
          <a:p>
            <a:r>
              <a:rPr lang="sv-SE" dirty="0" smtClean="0"/>
              <a:t>Socialtjänsten; </a:t>
            </a:r>
            <a:r>
              <a:rPr lang="sv-SE" i="1" dirty="0" smtClean="0"/>
              <a:t>boendet, aktivitet, missbruk</a:t>
            </a:r>
          </a:p>
          <a:p>
            <a:r>
              <a:rPr lang="sv-SE" dirty="0" smtClean="0"/>
              <a:t>God man, </a:t>
            </a:r>
            <a:r>
              <a:rPr lang="sv-SE" i="1" dirty="0" smtClean="0"/>
              <a:t>asylprocessen, ekonomi</a:t>
            </a:r>
          </a:p>
          <a:p>
            <a:r>
              <a:rPr lang="sv-SE" dirty="0" smtClean="0"/>
              <a:t>Skolan</a:t>
            </a:r>
            <a:r>
              <a:rPr lang="sv-SE" i="1" dirty="0" smtClean="0"/>
              <a:t>, intyg</a:t>
            </a:r>
          </a:p>
          <a:p>
            <a:r>
              <a:rPr lang="sv-SE" dirty="0" smtClean="0"/>
              <a:t>Juridiskt ombud</a:t>
            </a:r>
            <a:r>
              <a:rPr lang="sv-SE" i="1" dirty="0" smtClean="0"/>
              <a:t>, intyg</a:t>
            </a:r>
          </a:p>
          <a:p>
            <a:r>
              <a:rPr lang="sv-SE" dirty="0" smtClean="0"/>
              <a:t>Frivilligorganisationer</a:t>
            </a:r>
          </a:p>
          <a:p>
            <a:r>
              <a:rPr lang="sv-SE" dirty="0" err="1" smtClean="0"/>
              <a:t>Somatik</a:t>
            </a:r>
            <a:endParaRPr lang="sv-SE" dirty="0" smtClean="0"/>
          </a:p>
          <a:p>
            <a:r>
              <a:rPr lang="sv-SE" dirty="0" smtClean="0"/>
              <a:t>Praktisk hjälp</a:t>
            </a:r>
            <a:endParaRPr lang="sv-SE" dirty="0"/>
          </a:p>
        </p:txBody>
      </p:sp>
    </p:spTree>
    <p:extLst>
      <p:ext uri="{BB962C8B-B14F-4D97-AF65-F5344CB8AC3E}">
        <p14:creationId xmlns:p14="http://schemas.microsoft.com/office/powerpoint/2010/main" val="1610434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Som läkare</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Intyg </a:t>
            </a:r>
            <a:r>
              <a:rPr lang="sv-SE" dirty="0" err="1" smtClean="0"/>
              <a:t>psykoedukation</a:t>
            </a:r>
            <a:endParaRPr lang="sv-SE" dirty="0" smtClean="0"/>
          </a:p>
          <a:p>
            <a:r>
              <a:rPr lang="sv-SE" dirty="0" smtClean="0"/>
              <a:t>Delat ansvar med behandlare gällande </a:t>
            </a:r>
            <a:r>
              <a:rPr lang="sv-SE" dirty="0" err="1" smtClean="0"/>
              <a:t>bl</a:t>
            </a:r>
            <a:r>
              <a:rPr lang="sv-SE" dirty="0" smtClean="0"/>
              <a:t> a suicidbedömning</a:t>
            </a:r>
            <a:endParaRPr lang="sv-SE" dirty="0" smtClean="0">
              <a:solidFill>
                <a:srgbClr val="FF0000"/>
              </a:solidFill>
            </a:endParaRPr>
          </a:p>
          <a:p>
            <a:r>
              <a:rPr lang="sv-SE" dirty="0" smtClean="0"/>
              <a:t>Psykiatrisk bedömning</a:t>
            </a:r>
            <a:endParaRPr lang="sv-SE" dirty="0" smtClean="0">
              <a:solidFill>
                <a:srgbClr val="FF0000"/>
              </a:solidFill>
            </a:endParaRPr>
          </a:p>
          <a:p>
            <a:r>
              <a:rPr lang="sv-SE" dirty="0" smtClean="0"/>
              <a:t>Medicinering</a:t>
            </a:r>
            <a:endParaRPr lang="sv-SE" dirty="0" smtClean="0">
              <a:solidFill>
                <a:srgbClr val="FF0000"/>
              </a:solidFill>
            </a:endParaRPr>
          </a:p>
          <a:p>
            <a:r>
              <a:rPr lang="sv-SE" dirty="0" smtClean="0"/>
              <a:t>Samverkan med BUP-akuten vid behov</a:t>
            </a:r>
          </a:p>
          <a:p>
            <a:r>
              <a:rPr lang="sv-SE" dirty="0" smtClean="0"/>
              <a:t>Somatisk undersökning</a:t>
            </a:r>
            <a:endParaRPr lang="sv-SE" dirty="0" smtClean="0">
              <a:solidFill>
                <a:srgbClr val="FF0000"/>
              </a:solidFill>
            </a:endParaRPr>
          </a:p>
          <a:p>
            <a:r>
              <a:rPr lang="sv-SE" dirty="0" smtClean="0"/>
              <a:t>Remittering</a:t>
            </a:r>
            <a:endParaRPr lang="sv-SE" dirty="0"/>
          </a:p>
        </p:txBody>
      </p:sp>
    </p:spTree>
    <p:extLst>
      <p:ext uri="{BB962C8B-B14F-4D97-AF65-F5344CB8AC3E}">
        <p14:creationId xmlns:p14="http://schemas.microsoft.com/office/powerpoint/2010/main" val="366928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Därutöver, tänk på Glöm inte</a:t>
            </a:r>
            <a:endParaRPr lang="sv-SE" dirty="0"/>
          </a:p>
        </p:txBody>
      </p:sp>
      <p:sp>
        <p:nvSpPr>
          <p:cNvPr id="3" name="Platshållare för innehåll 2"/>
          <p:cNvSpPr>
            <a:spLocks noGrp="1"/>
          </p:cNvSpPr>
          <p:nvPr>
            <p:ph idx="1"/>
          </p:nvPr>
        </p:nvSpPr>
        <p:spPr>
          <a:xfrm>
            <a:off x="457200" y="1214701"/>
            <a:ext cx="8229600" cy="5429345"/>
          </a:xfrm>
        </p:spPr>
        <p:txBody>
          <a:bodyPr>
            <a:normAutofit lnSpcReduction="10000"/>
          </a:bodyPr>
          <a:lstStyle/>
          <a:p>
            <a:r>
              <a:rPr lang="sv-SE"/>
              <a:t>A</a:t>
            </a:r>
            <a:r>
              <a:rPr lang="sv-SE" smtClean="0"/>
              <a:t>sylprocessen</a:t>
            </a:r>
            <a:endParaRPr lang="sv-SE" dirty="0" smtClean="0"/>
          </a:p>
          <a:p>
            <a:r>
              <a:rPr lang="sv-SE" dirty="0" smtClean="0"/>
              <a:t>Vid avslag, fortsätt prata</a:t>
            </a:r>
          </a:p>
          <a:p>
            <a:r>
              <a:rPr lang="sv-SE" dirty="0" smtClean="0"/>
              <a:t>Aktuell utsatthet, skolan, mobbing</a:t>
            </a:r>
            <a:endParaRPr lang="sv-SE" dirty="0"/>
          </a:p>
          <a:p>
            <a:r>
              <a:rPr lang="sv-SE" dirty="0" smtClean="0"/>
              <a:t>Diskriminering i Sverige</a:t>
            </a:r>
          </a:p>
          <a:p>
            <a:r>
              <a:rPr lang="sv-SE" dirty="0" smtClean="0"/>
              <a:t>Hedersproblematik</a:t>
            </a:r>
          </a:p>
          <a:p>
            <a:r>
              <a:rPr lang="sv-SE" dirty="0" smtClean="0"/>
              <a:t>Missbruk</a:t>
            </a:r>
          </a:p>
          <a:p>
            <a:r>
              <a:rPr lang="sv-SE" dirty="0" smtClean="0"/>
              <a:t>Prostitution</a:t>
            </a:r>
          </a:p>
          <a:p>
            <a:r>
              <a:rPr lang="sv-SE" dirty="0" smtClean="0"/>
              <a:t>Utsätter andra för våld/övergrepp</a:t>
            </a:r>
          </a:p>
          <a:p>
            <a:r>
              <a:rPr lang="sv-SE" dirty="0" smtClean="0"/>
              <a:t>Ärftlighet</a:t>
            </a:r>
          </a:p>
          <a:p>
            <a:r>
              <a:rPr lang="sv-SE" dirty="0" smtClean="0"/>
              <a:t>Tortyr</a:t>
            </a:r>
          </a:p>
        </p:txBody>
      </p:sp>
    </p:spTree>
    <p:extLst>
      <p:ext uri="{BB962C8B-B14F-4D97-AF65-F5344CB8AC3E}">
        <p14:creationId xmlns:p14="http://schemas.microsoft.com/office/powerpoint/2010/main" val="4118988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735263"/>
          </a:xfrm>
        </p:spPr>
        <p:txBody>
          <a:bodyPr>
            <a:normAutofit fontScale="90000"/>
          </a:bodyPr>
          <a:lstStyle/>
          <a:p>
            <a:r>
              <a:rPr lang="sv-SE" dirty="0" smtClean="0"/>
              <a:t>Suicidrisk och riskfaktorer</a:t>
            </a:r>
            <a:endParaRPr lang="sv-SE" dirty="0"/>
          </a:p>
        </p:txBody>
      </p:sp>
      <p:sp>
        <p:nvSpPr>
          <p:cNvPr id="3" name="Platshållare för innehåll 2"/>
          <p:cNvSpPr>
            <a:spLocks noGrp="1"/>
          </p:cNvSpPr>
          <p:nvPr>
            <p:ph idx="1"/>
          </p:nvPr>
        </p:nvSpPr>
        <p:spPr>
          <a:xfrm>
            <a:off x="457200" y="735262"/>
            <a:ext cx="8229600" cy="6122737"/>
          </a:xfrm>
        </p:spPr>
        <p:txBody>
          <a:bodyPr>
            <a:normAutofit fontScale="70000" lnSpcReduction="20000"/>
          </a:bodyPr>
          <a:lstStyle/>
          <a:p>
            <a:r>
              <a:rPr lang="sv-SE" dirty="0" smtClean="0">
                <a:solidFill>
                  <a:srgbClr val="FF0000"/>
                </a:solidFill>
              </a:rPr>
              <a:t>Utlösande händelser, konflikt, separation</a:t>
            </a:r>
            <a:r>
              <a:rPr lang="sv-SE" dirty="0" smtClean="0"/>
              <a:t>, </a:t>
            </a:r>
            <a:r>
              <a:rPr lang="sv-SE" dirty="0" smtClean="0">
                <a:solidFill>
                  <a:srgbClr val="FF0000"/>
                </a:solidFill>
              </a:rPr>
              <a:t>förlust, mobbing, misslyckande, sexuellt övergrepp, skam</a:t>
            </a:r>
          </a:p>
          <a:p>
            <a:r>
              <a:rPr lang="sv-SE" dirty="0" smtClean="0">
                <a:solidFill>
                  <a:srgbClr val="000000"/>
                </a:solidFill>
              </a:rPr>
              <a:t>Viktigaste riskfaktorerna för fullbordat suicid </a:t>
            </a:r>
            <a:r>
              <a:rPr lang="sv-SE" dirty="0" smtClean="0"/>
              <a:t>är tidigare suicidförsök och psykisk sjukdom såsom depression</a:t>
            </a:r>
          </a:p>
          <a:p>
            <a:r>
              <a:rPr lang="sv-SE" dirty="0" smtClean="0">
                <a:solidFill>
                  <a:srgbClr val="FF0000"/>
                </a:solidFill>
              </a:rPr>
              <a:t>Tidigare trauma, aktuella förluster</a:t>
            </a:r>
          </a:p>
          <a:p>
            <a:r>
              <a:rPr lang="sv-SE" dirty="0" smtClean="0">
                <a:solidFill>
                  <a:srgbClr val="FF0000"/>
                </a:solidFill>
              </a:rPr>
              <a:t>Missbruk</a:t>
            </a:r>
          </a:p>
          <a:p>
            <a:r>
              <a:rPr lang="sv-SE" dirty="0" smtClean="0"/>
              <a:t>Benägenhet för aggressivitet och impulsivitet</a:t>
            </a:r>
          </a:p>
          <a:p>
            <a:r>
              <a:rPr lang="sv-SE" dirty="0" smtClean="0">
                <a:solidFill>
                  <a:srgbClr val="FF0000"/>
                </a:solidFill>
              </a:rPr>
              <a:t>Hopplöshet och bristfälliga problemlösningsstrategier</a:t>
            </a:r>
          </a:p>
          <a:p>
            <a:r>
              <a:rPr lang="sv-SE" dirty="0" smtClean="0">
                <a:solidFill>
                  <a:srgbClr val="FF0000"/>
                </a:solidFill>
              </a:rPr>
              <a:t>Familjerelationer (bristande stöd från föräldrar, förlust, våld, övergrepp, )</a:t>
            </a:r>
          </a:p>
          <a:p>
            <a:r>
              <a:rPr lang="sv-SE" dirty="0" smtClean="0">
                <a:solidFill>
                  <a:srgbClr val="FF0000"/>
                </a:solidFill>
              </a:rPr>
              <a:t>Tillgång till metod </a:t>
            </a:r>
          </a:p>
          <a:p>
            <a:r>
              <a:rPr lang="sv-SE" dirty="0" smtClean="0">
                <a:solidFill>
                  <a:srgbClr val="FF0000"/>
                </a:solidFill>
              </a:rPr>
              <a:t>Ensamhet, utanförskap, social smärta</a:t>
            </a:r>
          </a:p>
          <a:p>
            <a:r>
              <a:rPr lang="sv-SE" dirty="0" smtClean="0">
                <a:solidFill>
                  <a:srgbClr val="FF0000"/>
                </a:solidFill>
              </a:rPr>
              <a:t>Kontinuitetsbrott (ofta känsliga för avvisande)</a:t>
            </a:r>
          </a:p>
          <a:p>
            <a:r>
              <a:rPr lang="sv-SE" dirty="0" smtClean="0"/>
              <a:t>Ärftlighet (föräldrars psykopatologi, </a:t>
            </a:r>
            <a:r>
              <a:rPr lang="sv-SE" dirty="0" err="1" smtClean="0"/>
              <a:t>ffa</a:t>
            </a:r>
            <a:r>
              <a:rPr lang="sv-SE" dirty="0" smtClean="0"/>
              <a:t> missbruk och depression samt </a:t>
            </a:r>
            <a:r>
              <a:rPr lang="sv-SE" dirty="0" err="1" smtClean="0"/>
              <a:t>s.försök</a:t>
            </a:r>
            <a:r>
              <a:rPr lang="sv-SE" dirty="0" smtClean="0"/>
              <a:t>)</a:t>
            </a:r>
          </a:p>
          <a:p>
            <a:r>
              <a:rPr lang="sv-SE" dirty="0" smtClean="0"/>
              <a:t>Sociala faktorer (</a:t>
            </a:r>
            <a:r>
              <a:rPr lang="sv-SE" dirty="0" smtClean="0">
                <a:solidFill>
                  <a:srgbClr val="FF0000"/>
                </a:solidFill>
              </a:rPr>
              <a:t>diskriminering</a:t>
            </a:r>
            <a:r>
              <a:rPr lang="sv-SE" dirty="0" smtClean="0"/>
              <a:t>, mobbing, bristande sociala förmågor, sexuell identitet, kriminalitet, media)</a:t>
            </a:r>
          </a:p>
          <a:p>
            <a:r>
              <a:rPr lang="sv-SE" dirty="0" smtClean="0"/>
              <a:t>Existentiella faktorer. </a:t>
            </a:r>
          </a:p>
          <a:p>
            <a:endParaRPr lang="sv-SE" dirty="0" smtClean="0"/>
          </a:p>
          <a:p>
            <a:endParaRPr lang="sv-SE" dirty="0"/>
          </a:p>
        </p:txBody>
      </p:sp>
    </p:spTree>
    <p:extLst>
      <p:ext uri="{BB962C8B-B14F-4D97-AF65-F5344CB8AC3E}">
        <p14:creationId xmlns:p14="http://schemas.microsoft.com/office/powerpoint/2010/main" val="9642784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Suicidrisk, Skyddande </a:t>
            </a:r>
            <a:r>
              <a:rPr lang="sv-SE" dirty="0" smtClean="0"/>
              <a:t>mekanismer</a:t>
            </a:r>
            <a:endParaRPr lang="sv-SE" dirty="0"/>
          </a:p>
        </p:txBody>
      </p:sp>
      <p:sp>
        <p:nvSpPr>
          <p:cNvPr id="3" name="Platshållare för innehåll 2"/>
          <p:cNvSpPr>
            <a:spLocks noGrp="1"/>
          </p:cNvSpPr>
          <p:nvPr>
            <p:ph idx="1"/>
          </p:nvPr>
        </p:nvSpPr>
        <p:spPr/>
        <p:txBody>
          <a:bodyPr>
            <a:normAutofit fontScale="62500" lnSpcReduction="20000"/>
          </a:bodyPr>
          <a:lstStyle/>
          <a:p>
            <a:r>
              <a:rPr lang="sv-SE" dirty="0" smtClean="0">
                <a:solidFill>
                  <a:srgbClr val="000000"/>
                </a:solidFill>
              </a:rPr>
              <a:t>Någon som lyssnar</a:t>
            </a:r>
          </a:p>
          <a:p>
            <a:r>
              <a:rPr lang="sv-SE" dirty="0" smtClean="0">
                <a:solidFill>
                  <a:srgbClr val="000000"/>
                </a:solidFill>
              </a:rPr>
              <a:t>Sätta ord på det som känns skamligt och skuldbelagt</a:t>
            </a:r>
          </a:p>
          <a:p>
            <a:r>
              <a:rPr lang="sv-SE" dirty="0" smtClean="0">
                <a:solidFill>
                  <a:srgbClr val="000000"/>
                </a:solidFill>
              </a:rPr>
              <a:t>Få hjälp att kommunicera känslor och tankar till närstående </a:t>
            </a:r>
          </a:p>
          <a:p>
            <a:r>
              <a:rPr lang="sv-SE" dirty="0" smtClean="0"/>
              <a:t>Förbättrad kontakt med skolan</a:t>
            </a:r>
          </a:p>
          <a:p>
            <a:r>
              <a:rPr lang="sv-SE" dirty="0" smtClean="0"/>
              <a:t>Familjen, återknyta/stärka kontakten</a:t>
            </a:r>
          </a:p>
          <a:p>
            <a:r>
              <a:rPr lang="sv-SE" dirty="0" smtClean="0"/>
              <a:t>Vänner</a:t>
            </a:r>
          </a:p>
          <a:p>
            <a:r>
              <a:rPr lang="sv-SE" dirty="0" smtClean="0"/>
              <a:t>Andra sammanhang, förening, idrott, kyrkan</a:t>
            </a:r>
          </a:p>
          <a:p>
            <a:r>
              <a:rPr lang="sv-SE" dirty="0" smtClean="0"/>
              <a:t>Kontinuitet i vårdkontakter</a:t>
            </a:r>
          </a:p>
          <a:p>
            <a:r>
              <a:rPr lang="sv-SE" dirty="0" smtClean="0">
                <a:solidFill>
                  <a:srgbClr val="000000"/>
                </a:solidFill>
              </a:rPr>
              <a:t>Att ta emot hjälp</a:t>
            </a:r>
          </a:p>
          <a:p>
            <a:r>
              <a:rPr lang="sv-SE" dirty="0" smtClean="0">
                <a:solidFill>
                  <a:srgbClr val="000000"/>
                </a:solidFill>
              </a:rPr>
              <a:t>Känsla av tillhörighet</a:t>
            </a:r>
          </a:p>
          <a:p>
            <a:r>
              <a:rPr lang="sv-SE" dirty="0" smtClean="0">
                <a:solidFill>
                  <a:srgbClr val="000000"/>
                </a:solidFill>
              </a:rPr>
              <a:t>Ökad självkänsla</a:t>
            </a:r>
          </a:p>
          <a:p>
            <a:r>
              <a:rPr lang="sv-SE" dirty="0" smtClean="0">
                <a:solidFill>
                  <a:srgbClr val="000000"/>
                </a:solidFill>
              </a:rPr>
              <a:t>Äta och sova</a:t>
            </a:r>
          </a:p>
          <a:p>
            <a:r>
              <a:rPr lang="sv-SE" dirty="0" smtClean="0">
                <a:solidFill>
                  <a:srgbClr val="000000"/>
                </a:solidFill>
              </a:rPr>
              <a:t>Förutsägbara rutiner </a:t>
            </a:r>
          </a:p>
          <a:p>
            <a:r>
              <a:rPr lang="sv-SE" dirty="0" smtClean="0">
                <a:solidFill>
                  <a:srgbClr val="000000"/>
                </a:solidFill>
              </a:rPr>
              <a:t>Öka skyddsfaktorer, minska riskfaktorer</a:t>
            </a:r>
          </a:p>
          <a:p>
            <a:endParaRPr lang="sv-SE" dirty="0" smtClean="0"/>
          </a:p>
          <a:p>
            <a:endParaRPr lang="sv-SE" dirty="0"/>
          </a:p>
        </p:txBody>
      </p:sp>
    </p:spTree>
    <p:extLst>
      <p:ext uri="{BB962C8B-B14F-4D97-AF65-F5344CB8AC3E}">
        <p14:creationId xmlns:p14="http://schemas.microsoft.com/office/powerpoint/2010/main" val="205155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Asylpsykiatriska enheten</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Asylsökande</a:t>
            </a:r>
          </a:p>
          <a:p>
            <a:r>
              <a:rPr lang="sv-SE" dirty="0" smtClean="0"/>
              <a:t>Remiss från BUP-mottagningar</a:t>
            </a:r>
          </a:p>
          <a:p>
            <a:r>
              <a:rPr lang="sv-SE" dirty="0" smtClean="0"/>
              <a:t>Uppstartsmöte på BUP med patienten </a:t>
            </a:r>
            <a:r>
              <a:rPr lang="sv-SE" dirty="0" err="1" smtClean="0"/>
              <a:t>mfl</a:t>
            </a:r>
            <a:endParaRPr lang="sv-SE" dirty="0" smtClean="0"/>
          </a:p>
          <a:p>
            <a:r>
              <a:rPr lang="sv-SE" dirty="0" smtClean="0"/>
              <a:t>Mellanvårdsenhet</a:t>
            </a:r>
          </a:p>
          <a:p>
            <a:r>
              <a:rPr lang="sv-SE" dirty="0" smtClean="0"/>
              <a:t>Oftast 1 besök/vecka</a:t>
            </a:r>
          </a:p>
          <a:p>
            <a:r>
              <a:rPr lang="sv-SE" dirty="0" smtClean="0"/>
              <a:t>Kan erbjuda akuttider nästföljande vardag </a:t>
            </a:r>
          </a:p>
          <a:p>
            <a:r>
              <a:rPr lang="sv-SE" dirty="0" smtClean="0"/>
              <a:t>Målsättning att vara 2 i varje ärende, kurator/psykolog/behandlare/läkare</a:t>
            </a:r>
          </a:p>
          <a:p>
            <a:r>
              <a:rPr lang="sv-SE" dirty="0" smtClean="0"/>
              <a:t>Läkare på plats 4 dagar/vecka</a:t>
            </a:r>
          </a:p>
          <a:p>
            <a:r>
              <a:rPr lang="sv-SE" dirty="0" smtClean="0"/>
              <a:t>Tolk</a:t>
            </a:r>
          </a:p>
        </p:txBody>
      </p:sp>
    </p:spTree>
    <p:extLst>
      <p:ext uri="{BB962C8B-B14F-4D97-AF65-F5344CB8AC3E}">
        <p14:creationId xmlns:p14="http://schemas.microsoft.com/office/powerpoint/2010/main" val="1302386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Hur gör man?</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Stabiliserande åtgärder</a:t>
            </a:r>
          </a:p>
          <a:p>
            <a:r>
              <a:rPr lang="sv-SE" dirty="0" smtClean="0"/>
              <a:t>Nätverksarbete</a:t>
            </a:r>
          </a:p>
          <a:p>
            <a:r>
              <a:rPr lang="sv-SE" dirty="0" smtClean="0"/>
              <a:t>Samordnad vårdplan</a:t>
            </a:r>
          </a:p>
          <a:p>
            <a:r>
              <a:rPr lang="sv-SE" dirty="0" smtClean="0"/>
              <a:t>Suicidriskbedömning</a:t>
            </a:r>
          </a:p>
          <a:p>
            <a:r>
              <a:rPr lang="sv-SE" dirty="0" smtClean="0"/>
              <a:t>Krisplan</a:t>
            </a:r>
          </a:p>
          <a:p>
            <a:r>
              <a:rPr lang="sv-SE" dirty="0" smtClean="0"/>
              <a:t>Riskfaktorer</a:t>
            </a:r>
          </a:p>
          <a:p>
            <a:r>
              <a:rPr lang="sv-SE" dirty="0" smtClean="0"/>
              <a:t>Skyddsfaktorer</a:t>
            </a:r>
          </a:p>
          <a:p>
            <a:r>
              <a:rPr lang="sv-SE" dirty="0" smtClean="0"/>
              <a:t>Finns bra lokala vårdprogram</a:t>
            </a:r>
          </a:p>
          <a:p>
            <a:endParaRPr lang="sv-SE" dirty="0"/>
          </a:p>
        </p:txBody>
      </p:sp>
    </p:spTree>
    <p:extLst>
      <p:ext uri="{BB962C8B-B14F-4D97-AF65-F5344CB8AC3E}">
        <p14:creationId xmlns:p14="http://schemas.microsoft.com/office/powerpoint/2010/main" val="3795304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544228"/>
          </a:xfrm>
        </p:spPr>
        <p:txBody>
          <a:bodyPr>
            <a:normAutofit fontScale="90000"/>
          </a:bodyPr>
          <a:lstStyle/>
          <a:p>
            <a:r>
              <a:rPr lang="sv-SE" dirty="0" smtClean="0"/>
              <a:t>M, ett fingerat patientfall</a:t>
            </a:r>
            <a:endParaRPr lang="sv-SE" dirty="0"/>
          </a:p>
        </p:txBody>
      </p:sp>
      <p:pic>
        <p:nvPicPr>
          <p:cNvPr id="4" name="Platshållare för innehåll 3" descr="afgan.jpeg"/>
          <p:cNvPicPr>
            <a:picLocks noGrp="1" noChangeAspect="1"/>
          </p:cNvPicPr>
          <p:nvPr>
            <p:ph idx="1"/>
          </p:nvPr>
        </p:nvPicPr>
        <p:blipFill>
          <a:blip r:embed="rId2"/>
          <a:srcRect l="-47872" r="-47872"/>
          <a:stretch>
            <a:fillRect/>
          </a:stretch>
        </p:blipFill>
        <p:spPr>
          <a:xfrm>
            <a:off x="-297619" y="818866"/>
            <a:ext cx="9654707" cy="6039134"/>
          </a:xfrm>
        </p:spPr>
      </p:pic>
    </p:spTree>
    <p:extLst>
      <p:ext uri="{BB962C8B-B14F-4D97-AF65-F5344CB8AC3E}">
        <p14:creationId xmlns:p14="http://schemas.microsoft.com/office/powerpoint/2010/main" val="1841031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594362"/>
          </a:xfrm>
        </p:spPr>
        <p:txBody>
          <a:bodyPr>
            <a:normAutofit fontScale="90000"/>
          </a:bodyPr>
          <a:lstStyle/>
          <a:p>
            <a:r>
              <a:rPr lang="sv-SE" dirty="0" smtClean="0"/>
              <a:t>Remiss</a:t>
            </a:r>
            <a:endParaRPr lang="sv-SE" dirty="0"/>
          </a:p>
        </p:txBody>
      </p:sp>
      <p:sp>
        <p:nvSpPr>
          <p:cNvPr id="3" name="Platshållare för innehåll 2"/>
          <p:cNvSpPr>
            <a:spLocks noGrp="1"/>
          </p:cNvSpPr>
          <p:nvPr>
            <p:ph idx="1"/>
          </p:nvPr>
        </p:nvSpPr>
        <p:spPr>
          <a:xfrm>
            <a:off x="457200" y="1052827"/>
            <a:ext cx="8229600" cy="5531521"/>
          </a:xfrm>
        </p:spPr>
        <p:txBody>
          <a:bodyPr>
            <a:normAutofit fontScale="85000" lnSpcReduction="20000"/>
          </a:bodyPr>
          <a:lstStyle/>
          <a:p>
            <a:r>
              <a:rPr lang="sv-SE" dirty="0" smtClean="0"/>
              <a:t>17 årig pojke från </a:t>
            </a:r>
            <a:r>
              <a:rPr lang="sv-SE" dirty="0" err="1" smtClean="0"/>
              <a:t>Afganistan</a:t>
            </a:r>
            <a:r>
              <a:rPr lang="sv-SE" dirty="0" smtClean="0"/>
              <a:t>, ensamkommande. Fadern </a:t>
            </a:r>
            <a:r>
              <a:rPr lang="sv-SE" dirty="0"/>
              <a:t> </a:t>
            </a:r>
            <a:r>
              <a:rPr lang="sv-SE" dirty="0" smtClean="0"/>
              <a:t>dödad.2 </a:t>
            </a:r>
            <a:r>
              <a:rPr lang="sv-SE" dirty="0" smtClean="0"/>
              <a:t>yngre syskon. Har varit utsatt för sexuella övergrepp under uppväxten. Traumatisk flykt till Sverige 2015. Ingen kontakt med familjen som nu befinner sig i Iran. Familjehemsplacerad. Pågående asylprocess, väntat i 1,5 år. BUP-kontakt sedan 4 månader initierades via god </a:t>
            </a:r>
            <a:r>
              <a:rPr lang="sv-SE" dirty="0"/>
              <a:t>m</a:t>
            </a:r>
            <a:r>
              <a:rPr lang="sv-SE" dirty="0" smtClean="0"/>
              <a:t>an, </a:t>
            </a:r>
            <a:r>
              <a:rPr lang="sv-SE" dirty="0" err="1" smtClean="0"/>
              <a:t>pga</a:t>
            </a:r>
            <a:r>
              <a:rPr lang="sv-SE" dirty="0" smtClean="0"/>
              <a:t> självskada. Sömnsvårigheter, mardrömmar, hopplöshetskänsla, koncentrationssvårigheter, </a:t>
            </a:r>
            <a:r>
              <a:rPr lang="sv-SE" dirty="0" err="1" smtClean="0"/>
              <a:t>flashbacks</a:t>
            </a:r>
            <a:r>
              <a:rPr lang="sv-SE" dirty="0" smtClean="0"/>
              <a:t>, ångestattacker, självskada genom att pat. skär sig och dunkar huvudet i väggen. Har hindrats av förbipasserande när han stått nära tunnelbanespåret för att hoppa. </a:t>
            </a:r>
            <a:r>
              <a:rPr lang="sv-SE" dirty="0" err="1" smtClean="0"/>
              <a:t>Milad</a:t>
            </a:r>
            <a:r>
              <a:rPr lang="sv-SE" dirty="0" smtClean="0"/>
              <a:t> har bedömts lida av PTSD och depression. Är insatt på SSRI och </a:t>
            </a:r>
            <a:r>
              <a:rPr lang="sv-SE" dirty="0" smtClean="0"/>
              <a:t>sömnmedicin till </a:t>
            </a:r>
            <a:r>
              <a:rPr lang="sv-SE" dirty="0" smtClean="0"/>
              <a:t>natten. </a:t>
            </a:r>
            <a:r>
              <a:rPr lang="sv-SE" dirty="0" err="1" smtClean="0"/>
              <a:t>Atarax</a:t>
            </a:r>
            <a:r>
              <a:rPr lang="sv-SE" dirty="0" smtClean="0"/>
              <a:t> vid behov. ÖV-kontakt otillräcklig.</a:t>
            </a:r>
            <a:endParaRPr lang="sv-SE" dirty="0"/>
          </a:p>
        </p:txBody>
      </p:sp>
    </p:spTree>
    <p:extLst>
      <p:ext uri="{BB962C8B-B14F-4D97-AF65-F5344CB8AC3E}">
        <p14:creationId xmlns:p14="http://schemas.microsoft.com/office/powerpoint/2010/main" val="171028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694632"/>
          </a:xfrm>
        </p:spPr>
        <p:txBody>
          <a:bodyPr>
            <a:normAutofit fontScale="90000"/>
          </a:bodyPr>
          <a:lstStyle/>
          <a:p>
            <a:r>
              <a:rPr lang="sv-SE" dirty="0" smtClean="0"/>
              <a:t>Kontakten inleds</a:t>
            </a:r>
            <a:endParaRPr lang="sv-SE" dirty="0"/>
          </a:p>
        </p:txBody>
      </p:sp>
      <p:sp>
        <p:nvSpPr>
          <p:cNvPr id="3" name="Platshållare för innehåll 2"/>
          <p:cNvSpPr>
            <a:spLocks noGrp="1"/>
          </p:cNvSpPr>
          <p:nvPr>
            <p:ph idx="1"/>
          </p:nvPr>
        </p:nvSpPr>
        <p:spPr>
          <a:xfrm>
            <a:off x="457200" y="969270"/>
            <a:ext cx="8229600" cy="5888730"/>
          </a:xfrm>
        </p:spPr>
        <p:txBody>
          <a:bodyPr>
            <a:normAutofit lnSpcReduction="10000"/>
          </a:bodyPr>
          <a:lstStyle/>
          <a:p>
            <a:pPr marL="0" indent="0">
              <a:buNone/>
            </a:pPr>
            <a:r>
              <a:rPr lang="sv-SE" b="1" dirty="0" smtClean="0"/>
              <a:t>Överföringsmöte</a:t>
            </a:r>
          </a:p>
          <a:p>
            <a:pPr marL="0" indent="0">
              <a:buNone/>
            </a:pPr>
            <a:r>
              <a:rPr lang="sv-SE" b="1" dirty="0" smtClean="0"/>
              <a:t>Första besök. </a:t>
            </a:r>
            <a:r>
              <a:rPr lang="sv-SE" i="1" dirty="0"/>
              <a:t>K</a:t>
            </a:r>
            <a:r>
              <a:rPr lang="sv-SE" i="1" dirty="0" smtClean="0"/>
              <a:t>urator Nils  och Psykolog Åsa. </a:t>
            </a:r>
          </a:p>
          <a:p>
            <a:pPr marL="0" indent="0">
              <a:buNone/>
            </a:pPr>
            <a:r>
              <a:rPr lang="sv-SE" i="1" dirty="0" smtClean="0"/>
              <a:t>Kommer själv. </a:t>
            </a:r>
            <a:r>
              <a:rPr lang="sv-SE" dirty="0" smtClean="0"/>
              <a:t>Bedömning</a:t>
            </a:r>
          </a:p>
          <a:p>
            <a:pPr marL="0" indent="0">
              <a:buNone/>
            </a:pPr>
            <a:r>
              <a:rPr lang="sv-SE" dirty="0" smtClean="0"/>
              <a:t>Kontaktar boendet</a:t>
            </a:r>
            <a:r>
              <a:rPr lang="sv-SE" i="1" dirty="0" smtClean="0"/>
              <a:t>.</a:t>
            </a:r>
          </a:p>
          <a:p>
            <a:pPr marL="0" indent="0">
              <a:buNone/>
            </a:pPr>
            <a:r>
              <a:rPr lang="sv-SE" b="1" dirty="0" smtClean="0"/>
              <a:t>Uteblivet besök. </a:t>
            </a:r>
            <a:r>
              <a:rPr lang="sv-SE" i="1" dirty="0" smtClean="0"/>
              <a:t>telefon</a:t>
            </a:r>
            <a:r>
              <a:rPr lang="sv-SE" i="1" dirty="0"/>
              <a:t>k</a:t>
            </a:r>
            <a:r>
              <a:rPr lang="sv-SE" i="1" dirty="0" smtClean="0"/>
              <a:t>ontakt m boendet och god man.  </a:t>
            </a:r>
          </a:p>
          <a:p>
            <a:pPr marL="0" indent="0">
              <a:buNone/>
            </a:pPr>
            <a:r>
              <a:rPr lang="sv-SE" b="1" dirty="0" smtClean="0"/>
              <a:t>Återbesök</a:t>
            </a:r>
            <a:r>
              <a:rPr lang="sv-SE" dirty="0" smtClean="0"/>
              <a:t> </a:t>
            </a:r>
            <a:r>
              <a:rPr lang="sv-SE" i="1" dirty="0" smtClean="0"/>
              <a:t>Pat. kommer med </a:t>
            </a:r>
            <a:r>
              <a:rPr lang="sv-SE" i="1" dirty="0" smtClean="0"/>
              <a:t>familjehemspappan.</a:t>
            </a:r>
            <a:endParaRPr lang="sv-SE" i="1" dirty="0" smtClean="0"/>
          </a:p>
          <a:p>
            <a:pPr marL="0" indent="0">
              <a:buNone/>
            </a:pPr>
            <a:r>
              <a:rPr lang="sv-SE" dirty="0" smtClean="0"/>
              <a:t>Nils träffar </a:t>
            </a:r>
            <a:r>
              <a:rPr lang="sv-SE" dirty="0" smtClean="0"/>
              <a:t>familjehemspappan</a:t>
            </a:r>
          </a:p>
          <a:p>
            <a:pPr marL="0" indent="0">
              <a:buNone/>
            </a:pPr>
            <a:r>
              <a:rPr lang="sv-SE" dirty="0" smtClean="0"/>
              <a:t>Åsa </a:t>
            </a:r>
            <a:r>
              <a:rPr lang="sv-SE" dirty="0" smtClean="0"/>
              <a:t>träffar </a:t>
            </a:r>
            <a:r>
              <a:rPr lang="sv-SE" dirty="0"/>
              <a:t>M</a:t>
            </a:r>
            <a:r>
              <a:rPr lang="sv-SE" dirty="0" smtClean="0"/>
              <a:t>: Sömnsvårigheter, Rädd nattetid</a:t>
            </a:r>
          </a:p>
          <a:p>
            <a:pPr marL="0" indent="0">
              <a:buNone/>
            </a:pPr>
            <a:r>
              <a:rPr lang="sv-SE" b="1" dirty="0" smtClean="0"/>
              <a:t>Gemensam </a:t>
            </a:r>
            <a:r>
              <a:rPr lang="sv-SE" b="1" dirty="0" smtClean="0"/>
              <a:t>återsamling </a:t>
            </a:r>
            <a:r>
              <a:rPr lang="sv-SE" dirty="0" smtClean="0"/>
              <a:t>alla 4</a:t>
            </a:r>
            <a:endParaRPr lang="sv-SE" i="1" dirty="0" smtClean="0">
              <a:solidFill>
                <a:srgbClr val="FF0000"/>
              </a:solidFill>
            </a:endParaRPr>
          </a:p>
        </p:txBody>
      </p:sp>
    </p:spTree>
    <p:extLst>
      <p:ext uri="{BB962C8B-B14F-4D97-AF65-F5344CB8AC3E}">
        <p14:creationId xmlns:p14="http://schemas.microsoft.com/office/powerpoint/2010/main" val="3857113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45719"/>
          </a:xfrm>
        </p:spPr>
        <p:txBody>
          <a:bodyPr>
            <a:normAutofit fontScale="90000"/>
          </a:bodyPr>
          <a:lstStyle/>
          <a:p>
            <a:endParaRPr lang="sv-SE" dirty="0"/>
          </a:p>
        </p:txBody>
      </p:sp>
      <p:sp>
        <p:nvSpPr>
          <p:cNvPr id="3" name="Platshållare för innehåll 2"/>
          <p:cNvSpPr>
            <a:spLocks noGrp="1"/>
          </p:cNvSpPr>
          <p:nvPr>
            <p:ph idx="1"/>
          </p:nvPr>
        </p:nvSpPr>
        <p:spPr>
          <a:xfrm>
            <a:off x="457200" y="320357"/>
            <a:ext cx="8229600" cy="6537643"/>
          </a:xfrm>
        </p:spPr>
        <p:txBody>
          <a:bodyPr>
            <a:normAutofit fontScale="92500"/>
          </a:bodyPr>
          <a:lstStyle/>
          <a:p>
            <a:pPr marL="0" indent="0">
              <a:buNone/>
            </a:pPr>
            <a:r>
              <a:rPr lang="sv-SE" b="1" dirty="0" smtClean="0"/>
              <a:t>Återbud</a:t>
            </a:r>
          </a:p>
          <a:p>
            <a:pPr marL="0" indent="0">
              <a:buNone/>
            </a:pPr>
            <a:r>
              <a:rPr lang="sv-SE" b="1" dirty="0" smtClean="0"/>
              <a:t>Återbesök</a:t>
            </a:r>
            <a:r>
              <a:rPr lang="sv-SE" dirty="0" smtClean="0"/>
              <a:t> </a:t>
            </a:r>
            <a:r>
              <a:rPr lang="sv-SE" i="1" dirty="0" smtClean="0"/>
              <a:t>M</a:t>
            </a:r>
            <a:r>
              <a:rPr lang="sv-SE" dirty="0" smtClean="0"/>
              <a:t> </a:t>
            </a:r>
            <a:r>
              <a:rPr lang="sv-SE" i="1" dirty="0" smtClean="0"/>
              <a:t>kommer själv</a:t>
            </a:r>
            <a:r>
              <a:rPr lang="sv-SE" i="1" dirty="0" smtClean="0">
                <a:solidFill>
                  <a:srgbClr val="FF0000"/>
                </a:solidFill>
              </a:rPr>
              <a:t> . </a:t>
            </a:r>
            <a:r>
              <a:rPr lang="sv-SE" dirty="0" smtClean="0"/>
              <a:t>Fortsatt bedömning</a:t>
            </a:r>
          </a:p>
          <a:p>
            <a:pPr marL="0" indent="0">
              <a:buNone/>
            </a:pPr>
            <a:r>
              <a:rPr lang="sv-SE" dirty="0" smtClean="0"/>
              <a:t>Läkartid bokas</a:t>
            </a:r>
            <a:r>
              <a:rPr lang="sv-SE" i="1" dirty="0" smtClean="0"/>
              <a:t>.</a:t>
            </a:r>
          </a:p>
          <a:p>
            <a:pPr marL="0" indent="0">
              <a:buNone/>
            </a:pPr>
            <a:r>
              <a:rPr lang="sv-SE" dirty="0" smtClean="0"/>
              <a:t>Kontakt tas med socialtjänst. Planera för </a:t>
            </a:r>
            <a:r>
              <a:rPr lang="sv-SE" dirty="0" err="1" smtClean="0"/>
              <a:t>SIPmöte</a:t>
            </a:r>
            <a:r>
              <a:rPr lang="sv-SE" dirty="0" smtClean="0"/>
              <a:t>. </a:t>
            </a:r>
          </a:p>
          <a:p>
            <a:pPr marL="0" indent="0">
              <a:buNone/>
            </a:pPr>
            <a:r>
              <a:rPr lang="sv-SE" b="1" dirty="0" smtClean="0"/>
              <a:t>Charlie ringer </a:t>
            </a:r>
            <a:r>
              <a:rPr lang="sv-SE" i="1" dirty="0" smtClean="0"/>
              <a:t>M </a:t>
            </a:r>
            <a:r>
              <a:rPr lang="sv-SE" i="1" dirty="0" smtClean="0"/>
              <a:t>har skurit sig</a:t>
            </a:r>
          </a:p>
          <a:p>
            <a:pPr marL="0" indent="0">
              <a:buNone/>
            </a:pPr>
            <a:r>
              <a:rPr lang="sv-SE" dirty="0" smtClean="0"/>
              <a:t>Tid samma eftermiddag</a:t>
            </a:r>
          </a:p>
          <a:p>
            <a:pPr marL="0" indent="0">
              <a:buNone/>
            </a:pPr>
            <a:r>
              <a:rPr lang="sv-SE" b="1" dirty="0" smtClean="0"/>
              <a:t>Akutbesök på mottagningen</a:t>
            </a:r>
            <a:r>
              <a:rPr lang="sv-SE" dirty="0" smtClean="0"/>
              <a:t>: </a:t>
            </a:r>
            <a:r>
              <a:rPr lang="sv-SE" i="1" dirty="0" smtClean="0"/>
              <a:t>Bedöms som suicidal </a:t>
            </a:r>
          </a:p>
          <a:p>
            <a:pPr marL="0" indent="0">
              <a:buNone/>
            </a:pPr>
            <a:r>
              <a:rPr lang="sv-SE" b="1" dirty="0" smtClean="0"/>
              <a:t>BUP-akuten</a:t>
            </a:r>
            <a:r>
              <a:rPr lang="sv-SE" b="1" dirty="0" smtClean="0"/>
              <a:t>: </a:t>
            </a:r>
            <a:r>
              <a:rPr lang="sv-SE" i="1" dirty="0" smtClean="0"/>
              <a:t>Vårdintyg skrivs eftersom </a:t>
            </a:r>
            <a:r>
              <a:rPr lang="sv-SE" i="1" dirty="0" smtClean="0"/>
              <a:t>M </a:t>
            </a:r>
            <a:r>
              <a:rPr lang="sv-SE" i="1" dirty="0" smtClean="0"/>
              <a:t>inte vill berätta och inte vill stanna. VÖN. Han är lugnare nästa dag och har sovit under natten. Han bedöms inte som suicidal och skrivs ut till boendet</a:t>
            </a:r>
            <a:r>
              <a:rPr lang="sv-SE" dirty="0" smtClean="0"/>
              <a:t>.</a:t>
            </a:r>
          </a:p>
          <a:p>
            <a:endParaRPr lang="sv-SE" dirty="0"/>
          </a:p>
        </p:txBody>
      </p:sp>
    </p:spTree>
    <p:extLst>
      <p:ext uri="{BB962C8B-B14F-4D97-AF65-F5344CB8AC3E}">
        <p14:creationId xmlns:p14="http://schemas.microsoft.com/office/powerpoint/2010/main" val="1343702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699373"/>
          </a:xfrm>
        </p:spPr>
        <p:txBody>
          <a:bodyPr>
            <a:normAutofit fontScale="90000"/>
          </a:bodyPr>
          <a:lstStyle/>
          <a:p>
            <a:r>
              <a:rPr lang="sv-SE" dirty="0" smtClean="0"/>
              <a:t>Återbesök 2 dagar senare</a:t>
            </a:r>
            <a:endParaRPr lang="sv-SE" dirty="0"/>
          </a:p>
        </p:txBody>
      </p:sp>
      <p:sp>
        <p:nvSpPr>
          <p:cNvPr id="3" name="Platshållare för innehåll 2"/>
          <p:cNvSpPr>
            <a:spLocks noGrp="1"/>
          </p:cNvSpPr>
          <p:nvPr>
            <p:ph idx="1"/>
          </p:nvPr>
        </p:nvSpPr>
        <p:spPr>
          <a:xfrm>
            <a:off x="457200" y="699373"/>
            <a:ext cx="8229600" cy="6331170"/>
          </a:xfrm>
        </p:spPr>
        <p:txBody>
          <a:bodyPr>
            <a:normAutofit/>
          </a:bodyPr>
          <a:lstStyle/>
          <a:p>
            <a:r>
              <a:rPr lang="sv-SE" b="1" dirty="0" smtClean="0"/>
              <a:t>Läkarbesök, tillsammans med behandlare</a:t>
            </a:r>
          </a:p>
          <a:p>
            <a:r>
              <a:rPr lang="sv-SE" dirty="0" smtClean="0"/>
              <a:t>Suicidbedömning</a:t>
            </a:r>
          </a:p>
          <a:p>
            <a:r>
              <a:rPr lang="sv-SE" dirty="0" smtClean="0"/>
              <a:t>Genomgång </a:t>
            </a:r>
            <a:r>
              <a:rPr lang="sv-SE" dirty="0" smtClean="0"/>
              <a:t>av PTSD-symptom, </a:t>
            </a:r>
            <a:r>
              <a:rPr lang="sv-SE" dirty="0" err="1" smtClean="0"/>
              <a:t>bildmateriel</a:t>
            </a:r>
            <a:r>
              <a:rPr lang="sv-SE" dirty="0" smtClean="0"/>
              <a:t>. Hjärtklappning och andningssvårigheter. Dålig aptit. Depressionsbedömning. Medicinjustering. </a:t>
            </a:r>
            <a:r>
              <a:rPr lang="sv-SE" dirty="0"/>
              <a:t>Somatisk undersökning. Normalisering. Telefonkontakt </a:t>
            </a:r>
            <a:r>
              <a:rPr lang="sv-SE" dirty="0" smtClean="0"/>
              <a:t>m </a:t>
            </a:r>
            <a:r>
              <a:rPr lang="sv-SE" dirty="0" smtClean="0"/>
              <a:t>familjehemmet. </a:t>
            </a:r>
          </a:p>
          <a:p>
            <a:r>
              <a:rPr lang="sv-SE" dirty="0" smtClean="0"/>
              <a:t>Återbesök </a:t>
            </a:r>
            <a:r>
              <a:rPr lang="sv-SE" dirty="0" smtClean="0"/>
              <a:t>om 2 veckor för medicinutvärdering</a:t>
            </a:r>
            <a:r>
              <a:rPr lang="sv-SE" dirty="0" smtClean="0"/>
              <a:t>.</a:t>
            </a:r>
          </a:p>
          <a:p>
            <a:r>
              <a:rPr lang="sv-SE" dirty="0" smtClean="0"/>
              <a:t>Återbesök hos behandlare efter 1 vecka.</a:t>
            </a:r>
            <a:endParaRPr lang="sv-SE" dirty="0" smtClean="0"/>
          </a:p>
          <a:p>
            <a:pPr marL="0" indent="0">
              <a:buNone/>
            </a:pPr>
            <a:endParaRPr lang="sv-SE" dirty="0"/>
          </a:p>
        </p:txBody>
      </p:sp>
    </p:spTree>
    <p:extLst>
      <p:ext uri="{BB962C8B-B14F-4D97-AF65-F5344CB8AC3E}">
        <p14:creationId xmlns:p14="http://schemas.microsoft.com/office/powerpoint/2010/main" val="192010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128832"/>
            <a:ext cx="8229600" cy="828205"/>
          </a:xfrm>
        </p:spPr>
        <p:txBody>
          <a:bodyPr>
            <a:normAutofit/>
          </a:bodyPr>
          <a:lstStyle/>
          <a:p>
            <a:r>
              <a:rPr lang="sv-SE" dirty="0" smtClean="0"/>
              <a:t>Följande 4 månaderna</a:t>
            </a:r>
            <a:endParaRPr lang="sv-SE" dirty="0"/>
          </a:p>
        </p:txBody>
      </p:sp>
      <p:sp>
        <p:nvSpPr>
          <p:cNvPr id="3" name="Platshållare för innehåll 2"/>
          <p:cNvSpPr>
            <a:spLocks noGrp="1"/>
          </p:cNvSpPr>
          <p:nvPr>
            <p:ph idx="1"/>
          </p:nvPr>
        </p:nvSpPr>
        <p:spPr>
          <a:xfrm>
            <a:off x="457200" y="957037"/>
            <a:ext cx="8229600" cy="5660735"/>
          </a:xfrm>
        </p:spPr>
        <p:txBody>
          <a:bodyPr>
            <a:normAutofit fontScale="85000" lnSpcReduction="20000"/>
          </a:bodyPr>
          <a:lstStyle/>
          <a:p>
            <a:r>
              <a:rPr lang="sv-SE" dirty="0" smtClean="0"/>
              <a:t>Samtal 1 gång/vecka</a:t>
            </a:r>
          </a:p>
          <a:p>
            <a:r>
              <a:rPr lang="sv-SE" dirty="0" smtClean="0"/>
              <a:t>Kontakt m </a:t>
            </a:r>
            <a:r>
              <a:rPr lang="sv-SE" dirty="0" smtClean="0"/>
              <a:t>god man ang. åldersbestämning </a:t>
            </a:r>
          </a:p>
          <a:p>
            <a:r>
              <a:rPr lang="sv-SE" dirty="0" smtClean="0"/>
              <a:t>Kontakt </a:t>
            </a:r>
            <a:r>
              <a:rPr lang="sv-SE" dirty="0"/>
              <a:t>m </a:t>
            </a:r>
            <a:r>
              <a:rPr lang="sv-SE" dirty="0" smtClean="0"/>
              <a:t>socialtjänst</a:t>
            </a:r>
          </a:p>
          <a:p>
            <a:r>
              <a:rPr lang="sv-SE" dirty="0" err="1" smtClean="0"/>
              <a:t>SIPmöte</a:t>
            </a:r>
            <a:r>
              <a:rPr lang="sv-SE" dirty="0"/>
              <a:t>, på </a:t>
            </a:r>
            <a:r>
              <a:rPr lang="sv-SE" dirty="0" smtClean="0"/>
              <a:t>mottagningen</a:t>
            </a:r>
          </a:p>
          <a:p>
            <a:r>
              <a:rPr lang="sv-SE" dirty="0" smtClean="0"/>
              <a:t>2 Akutbesök på BUP-akuten </a:t>
            </a:r>
            <a:r>
              <a:rPr lang="sv-SE" dirty="0" err="1" smtClean="0"/>
              <a:t>pga</a:t>
            </a:r>
            <a:r>
              <a:rPr lang="sv-SE" dirty="0" smtClean="0"/>
              <a:t> impulsiva suicidförsök, </a:t>
            </a:r>
            <a:endParaRPr lang="sv-SE" dirty="0" smtClean="0"/>
          </a:p>
          <a:p>
            <a:r>
              <a:rPr lang="sv-SE" dirty="0" smtClean="0"/>
              <a:t>Läkaruppföljning</a:t>
            </a:r>
            <a:r>
              <a:rPr lang="sv-SE" dirty="0" smtClean="0"/>
              <a:t>, suicidbedömningar, medicinuppföljning </a:t>
            </a:r>
          </a:p>
          <a:p>
            <a:r>
              <a:rPr lang="sv-SE" dirty="0" smtClean="0"/>
              <a:t>Flyttar till </a:t>
            </a:r>
            <a:r>
              <a:rPr lang="sv-SE" dirty="0" err="1" smtClean="0"/>
              <a:t>HVBhem</a:t>
            </a:r>
            <a:endParaRPr lang="sv-SE" dirty="0"/>
          </a:p>
          <a:p>
            <a:r>
              <a:rPr lang="sv-SE" dirty="0" smtClean="0"/>
              <a:t>Tät kontakt m boendet. Kontaktperson kommer regelbundet till återbesöken, avslutar gemensamt. </a:t>
            </a:r>
          </a:p>
          <a:p>
            <a:r>
              <a:rPr lang="sv-SE" dirty="0" smtClean="0"/>
              <a:t>Fortsatt tankar på att ta sitt liv</a:t>
            </a:r>
          </a:p>
          <a:p>
            <a:r>
              <a:rPr lang="sv-SE" dirty="0" smtClean="0"/>
              <a:t>Krisplan </a:t>
            </a:r>
          </a:p>
          <a:p>
            <a:r>
              <a:rPr lang="sv-SE" dirty="0" smtClean="0"/>
              <a:t>Läkarintyg utfärdat till Migrationsverket</a:t>
            </a:r>
          </a:p>
          <a:p>
            <a:endParaRPr lang="sv-SE" dirty="0"/>
          </a:p>
        </p:txBody>
      </p:sp>
    </p:spTree>
    <p:extLst>
      <p:ext uri="{BB962C8B-B14F-4D97-AF65-F5344CB8AC3E}">
        <p14:creationId xmlns:p14="http://schemas.microsoft.com/office/powerpoint/2010/main" val="2715965556"/>
      </p:ext>
    </p:extLst>
  </p:cSld>
  <p:clrMapOvr>
    <a:masterClrMapping/>
  </p:clrMapOvr>
</p:sld>
</file>

<file path=ppt/theme/theme1.xml><?xml version="1.0" encoding="utf-8"?>
<a:theme xmlns:a="http://schemas.openxmlformats.org/drawingml/2006/main" name="Office-tema">
  <a:themeElements>
    <a:clrScheme name="Himmel">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12600</TotalTime>
  <Words>1404</Words>
  <Application>Microsoft Office PowerPoint</Application>
  <PresentationFormat>Bildspel på skärmen (4:3)</PresentationFormat>
  <Paragraphs>181</Paragraphs>
  <Slides>19</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19</vt:i4>
      </vt:variant>
    </vt:vector>
  </HeadingPairs>
  <TitlesOfParts>
    <vt:vector size="22" baseType="lpstr">
      <vt:lpstr>Arial</vt:lpstr>
      <vt:lpstr>Calibri</vt:lpstr>
      <vt:lpstr>Office-tema</vt:lpstr>
      <vt:lpstr>Att arbeta med suicidalitet hos ensamkommande</vt:lpstr>
      <vt:lpstr>Asylpsykiatriska enheten</vt:lpstr>
      <vt:lpstr>Hur gör man?</vt:lpstr>
      <vt:lpstr>M, ett fingerat patientfall</vt:lpstr>
      <vt:lpstr>Remiss</vt:lpstr>
      <vt:lpstr>Kontakten inleds</vt:lpstr>
      <vt:lpstr>PowerPoint-presentation</vt:lpstr>
      <vt:lpstr>Återbesök 2 dagar senare</vt:lpstr>
      <vt:lpstr>Följande 4 månaderna</vt:lpstr>
      <vt:lpstr>Samtalen</vt:lpstr>
      <vt:lpstr>Mötet spelar stor roll</vt:lpstr>
      <vt:lpstr>Ms suicidalitet</vt:lpstr>
      <vt:lpstr>Förslag på krisplan</vt:lpstr>
      <vt:lpstr>Aktuell kontakt</vt:lpstr>
      <vt:lpstr>Nätverksarbete</vt:lpstr>
      <vt:lpstr>Som läkare</vt:lpstr>
      <vt:lpstr>Därutöver, tänk på Glöm inte</vt:lpstr>
      <vt:lpstr>Suicidrisk och riskfaktorer</vt:lpstr>
      <vt:lpstr>Suicidrisk, Skyddande mekanismer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Milad, ett patientfall</dc:title>
  <dc:creator>maria ringertz</dc:creator>
  <cp:lastModifiedBy>Maria Ringertz 27CX</cp:lastModifiedBy>
  <cp:revision>130</cp:revision>
  <cp:lastPrinted>2018-02-20T08:00:26Z</cp:lastPrinted>
  <dcterms:created xsi:type="dcterms:W3CDTF">2018-02-11T15:45:55Z</dcterms:created>
  <dcterms:modified xsi:type="dcterms:W3CDTF">2018-02-27T16:51:32Z</dcterms:modified>
</cp:coreProperties>
</file>