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6" r:id="rId3"/>
    <p:sldId id="267" r:id="rId4"/>
    <p:sldId id="268" r:id="rId5"/>
    <p:sldId id="257" r:id="rId6"/>
    <p:sldId id="258" r:id="rId7"/>
    <p:sldId id="269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52" d="100"/>
          <a:sy n="52" d="100"/>
        </p:scale>
        <p:origin x="2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FEA09-FBDA-4B38-887E-943CE4680ECF}" type="datetimeFigureOut">
              <a:rPr lang="sv-SE" smtClean="0"/>
              <a:t>2017-06-07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51855-206E-498A-8406-57A4241A0A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998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9CA5C-C5A4-4B52-8AD9-FA124C05ADCB}" type="datetimeFigureOut">
              <a:rPr lang="sv-SE" smtClean="0"/>
              <a:t>2017-06-07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381BE-E7FB-41DB-A656-BF474B9F7C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5884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23838" y="808038"/>
            <a:ext cx="7185026" cy="4041775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sv-SE" altLang="sv-SE" smtClean="0">
                <a:latin typeface="Arial" pitchFamily="34" charset="0"/>
              </a:rPr>
              <a:t>Moa</a:t>
            </a:r>
          </a:p>
        </p:txBody>
      </p:sp>
    </p:spTree>
    <p:extLst>
      <p:ext uri="{BB962C8B-B14F-4D97-AF65-F5344CB8AC3E}">
        <p14:creationId xmlns:p14="http://schemas.microsoft.com/office/powerpoint/2010/main" val="4079881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DD8-8F37-494F-AD7A-A354DD62E598}" type="datetimeFigureOut">
              <a:rPr lang="sv-SE" smtClean="0"/>
              <a:t>2017-06-07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F138-7AF6-40FA-852D-E568EA159B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375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DD8-8F37-494F-AD7A-A354DD62E598}" type="datetimeFigureOut">
              <a:rPr lang="sv-SE" smtClean="0"/>
              <a:t>2017-06-07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F138-7AF6-40FA-852D-E568EA159B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47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DD8-8F37-494F-AD7A-A354DD62E598}" type="datetimeFigureOut">
              <a:rPr lang="sv-SE" smtClean="0"/>
              <a:t>2017-06-07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F138-7AF6-40FA-852D-E568EA159B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7169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DD8-8F37-494F-AD7A-A354DD62E598}" type="datetimeFigureOut">
              <a:rPr lang="sv-SE" smtClean="0"/>
              <a:t>2017-06-07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F138-7AF6-40FA-852D-E568EA159B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456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DD8-8F37-494F-AD7A-A354DD62E598}" type="datetimeFigureOut">
              <a:rPr lang="sv-SE" smtClean="0"/>
              <a:t>2017-06-07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F138-7AF6-40FA-852D-E568EA159B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119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DD8-8F37-494F-AD7A-A354DD62E598}" type="datetimeFigureOut">
              <a:rPr lang="sv-SE" smtClean="0"/>
              <a:t>2017-06-07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F138-7AF6-40FA-852D-E568EA159B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650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DD8-8F37-494F-AD7A-A354DD62E598}" type="datetimeFigureOut">
              <a:rPr lang="sv-SE" smtClean="0"/>
              <a:t>2017-06-07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F138-7AF6-40FA-852D-E568EA159B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394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DD8-8F37-494F-AD7A-A354DD62E598}" type="datetimeFigureOut">
              <a:rPr lang="sv-SE" smtClean="0"/>
              <a:t>2017-06-07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F138-7AF6-40FA-852D-E568EA159B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1595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DD8-8F37-494F-AD7A-A354DD62E598}" type="datetimeFigureOut">
              <a:rPr lang="sv-SE" smtClean="0"/>
              <a:t>2017-06-07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F138-7AF6-40FA-852D-E568EA159B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1622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DD8-8F37-494F-AD7A-A354DD62E598}" type="datetimeFigureOut">
              <a:rPr lang="sv-SE" smtClean="0"/>
              <a:t>2017-06-07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F138-7AF6-40FA-852D-E568EA159B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3026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DD8-8F37-494F-AD7A-A354DD62E598}" type="datetimeFigureOut">
              <a:rPr lang="sv-SE" smtClean="0"/>
              <a:t>2017-06-07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AF138-7AF6-40FA-852D-E568EA159B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888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58DD8-8F37-494F-AD7A-A354DD62E598}" type="datetimeFigureOut">
              <a:rPr lang="sv-SE" smtClean="0"/>
              <a:t>2017-06-07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AF138-7AF6-40FA-852D-E568EA159B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484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Del </a:t>
            </a:r>
            <a:r>
              <a:rPr lang="sv-SE" dirty="0" smtClean="0"/>
              <a:t>2</a:t>
            </a:r>
            <a:r>
              <a:rPr lang="sv-SE" smtClean="0"/>
              <a:t>: övningar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Trauma, flykt, exil</a:t>
            </a:r>
          </a:p>
          <a:p>
            <a:r>
              <a:rPr lang="sv-SE" dirty="0" smtClean="0"/>
              <a:t>TF-KBT</a:t>
            </a:r>
          </a:p>
          <a:p>
            <a:r>
              <a:rPr lang="sv-SE" dirty="0" smtClean="0"/>
              <a:t>Johanna Jokela leg psykolog, leg psykoterapeut</a:t>
            </a:r>
          </a:p>
          <a:p>
            <a:r>
              <a:rPr lang="sv-SE" dirty="0" smtClean="0"/>
              <a:t>Johanna.jokela@redcross.se</a:t>
            </a:r>
          </a:p>
          <a:p>
            <a:r>
              <a:rPr lang="sv-SE" dirty="0" smtClean="0"/>
              <a:t>Röda Korsets Center för torterade flyktingar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7409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Tankar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</a:t>
            </a:r>
            <a:r>
              <a:rPr lang="sv-SE" dirty="0" smtClean="0"/>
              <a:t>anliga </a:t>
            </a:r>
            <a:r>
              <a:rPr lang="sv-SE" dirty="0" smtClean="0"/>
              <a:t>tankar</a:t>
            </a:r>
          </a:p>
          <a:p>
            <a:r>
              <a:rPr lang="sv-SE" dirty="0" smtClean="0"/>
              <a:t>Hjälpsamma och ohjälpsamma </a:t>
            </a:r>
          </a:p>
          <a:p>
            <a:r>
              <a:rPr lang="sv-SE" dirty="0" smtClean="0"/>
              <a:t>Ansvarspaj</a:t>
            </a:r>
          </a:p>
          <a:p>
            <a:r>
              <a:rPr lang="sv-SE" dirty="0" smtClean="0"/>
              <a:t>Frågesport, skriv ner frågor tillsammans eller färdiga kort</a:t>
            </a:r>
          </a:p>
          <a:p>
            <a:r>
              <a:rPr lang="sv-SE" dirty="0" smtClean="0"/>
              <a:t>Tanke-känsla-beteende övningar : med barn dockteater, med unga/vuxna byta stolar eller triangel på golvet </a:t>
            </a:r>
          </a:p>
          <a:p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5896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Traumanarrativ och exponering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Bok med olika kapitel</a:t>
            </a:r>
          </a:p>
          <a:p>
            <a:r>
              <a:rPr lang="sv-SE" dirty="0" smtClean="0"/>
              <a:t>Fjärrkontrollen</a:t>
            </a:r>
          </a:p>
          <a:p>
            <a:r>
              <a:rPr lang="sv-SE" dirty="0" smtClean="0"/>
              <a:t>Att skapa avsnitt/program (radio, film </a:t>
            </a:r>
            <a:r>
              <a:rPr lang="sv-SE" dirty="0" err="1" smtClean="0"/>
              <a:t>etc</a:t>
            </a:r>
            <a:r>
              <a:rPr lang="sv-SE" dirty="0" smtClean="0"/>
              <a:t>)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7068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Samspel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Barn/unga med trauma: d</a:t>
            </a:r>
            <a:r>
              <a:rPr lang="sv-SE" dirty="0" smtClean="0"/>
              <a:t>elande </a:t>
            </a:r>
            <a:r>
              <a:rPr lang="sv-SE" dirty="0" smtClean="0"/>
              <a:t>av traumaberättelse</a:t>
            </a:r>
          </a:p>
          <a:p>
            <a:r>
              <a:rPr lang="sv-SE" dirty="0" smtClean="0"/>
              <a:t>Spegling (hand mot hand, byta roller, alt hela kroppen)</a:t>
            </a:r>
          </a:p>
          <a:p>
            <a:r>
              <a:rPr lang="sv-SE" dirty="0" smtClean="0"/>
              <a:t>Strukturerad barnm</a:t>
            </a:r>
            <a:r>
              <a:rPr lang="sv-SE" dirty="0" smtClean="0"/>
              <a:t>assage/massagesaga </a:t>
            </a:r>
            <a:r>
              <a:rPr lang="sv-SE" dirty="0" smtClean="0"/>
              <a:t>barn-förälder</a:t>
            </a:r>
          </a:p>
          <a:p>
            <a:r>
              <a:rPr lang="sv-SE" dirty="0" smtClean="0"/>
              <a:t>Sensorisk g</a:t>
            </a:r>
            <a:r>
              <a:rPr lang="sv-SE" dirty="0" smtClean="0"/>
              <a:t>issningslek </a:t>
            </a:r>
          </a:p>
          <a:p>
            <a:endParaRPr lang="sv-SE" dirty="0"/>
          </a:p>
          <a:p>
            <a:r>
              <a:rPr lang="sv-SE" dirty="0" smtClean="0"/>
              <a:t>Behovet av samspelsinterventioner finns både när patienten är ett barn men också i fallet av vuxenpatienter som är föräldrar! 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5737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Säkerhet och framtida skydd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Kommunicera med andra. Färdighetsträning, sätta adekvata gränser, personligt utrymme. 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Öva kroppshållning, tillgång till kraft, öva att ta i</a:t>
            </a:r>
          </a:p>
          <a:p>
            <a:r>
              <a:rPr lang="sv-SE" dirty="0" smtClean="0"/>
              <a:t>Avståndsövning</a:t>
            </a:r>
            <a:r>
              <a:rPr lang="sv-SE" dirty="0"/>
              <a:t>: övning </a:t>
            </a:r>
            <a:r>
              <a:rPr lang="sv-SE" dirty="0" smtClean="0"/>
              <a:t>i att </a:t>
            </a:r>
            <a:r>
              <a:rPr lang="sv-SE" dirty="0"/>
              <a:t>sätta </a:t>
            </a:r>
            <a:r>
              <a:rPr lang="sv-SE" dirty="0" smtClean="0"/>
              <a:t>gräns</a:t>
            </a:r>
            <a:endParaRPr lang="sv-SE" dirty="0" smtClean="0"/>
          </a:p>
          <a:p>
            <a:r>
              <a:rPr lang="sv-SE" dirty="0" smtClean="0"/>
              <a:t>Ramsan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1008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SE" smtClean="0"/>
              <a:t>En komponentsbaserad metod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700214"/>
            <a:ext cx="7772400" cy="4897437"/>
          </a:xfrm>
        </p:spPr>
        <p:txBody>
          <a:bodyPr>
            <a:normAutofit/>
          </a:bodyPr>
          <a:lstStyle/>
          <a:p>
            <a:pPr eaLnBrk="1" hangingPunct="1"/>
            <a:r>
              <a:rPr lang="sv-SE" altLang="sv-SE" dirty="0" smtClean="0"/>
              <a:t>P	</a:t>
            </a:r>
            <a:r>
              <a:rPr lang="sv-SE" altLang="sv-SE" dirty="0" err="1" smtClean="0"/>
              <a:t>Psychoeducation</a:t>
            </a:r>
            <a:r>
              <a:rPr lang="sv-SE" altLang="sv-SE" dirty="0" smtClean="0"/>
              <a:t> &amp; </a:t>
            </a:r>
            <a:r>
              <a:rPr lang="sv-SE" altLang="sv-SE" dirty="0" err="1" smtClean="0"/>
              <a:t>Parenting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Skills</a:t>
            </a:r>
            <a:endParaRPr lang="sv-SE" altLang="sv-SE" dirty="0" smtClean="0"/>
          </a:p>
          <a:p>
            <a:pPr eaLnBrk="1" hangingPunct="1"/>
            <a:r>
              <a:rPr lang="sv-SE" altLang="sv-SE" dirty="0" smtClean="0"/>
              <a:t>R	Relaxation &amp; </a:t>
            </a:r>
            <a:r>
              <a:rPr lang="sv-SE" altLang="sv-SE" dirty="0" err="1" smtClean="0"/>
              <a:t>Mindfulness</a:t>
            </a:r>
            <a:r>
              <a:rPr lang="sv-SE" altLang="sv-SE" dirty="0" smtClean="0"/>
              <a:t> </a:t>
            </a:r>
          </a:p>
          <a:p>
            <a:pPr eaLnBrk="1" hangingPunct="1"/>
            <a:r>
              <a:rPr lang="sv-SE" altLang="sv-SE" dirty="0" smtClean="0"/>
              <a:t>A	</a:t>
            </a:r>
            <a:r>
              <a:rPr lang="sv-SE" altLang="sv-SE" dirty="0" err="1" smtClean="0"/>
              <a:t>Affective</a:t>
            </a:r>
            <a:r>
              <a:rPr lang="sv-SE" altLang="sv-SE" dirty="0" smtClean="0"/>
              <a:t> Expression &amp; </a:t>
            </a:r>
            <a:r>
              <a:rPr lang="sv-SE" altLang="sv-SE" dirty="0" err="1" smtClean="0"/>
              <a:t>Regulation</a:t>
            </a:r>
            <a:endParaRPr lang="sv-SE" altLang="sv-SE" dirty="0" smtClean="0"/>
          </a:p>
          <a:p>
            <a:pPr eaLnBrk="1" hangingPunct="1"/>
            <a:r>
              <a:rPr lang="sv-SE" altLang="sv-SE" dirty="0" smtClean="0"/>
              <a:t>C	</a:t>
            </a:r>
            <a:r>
              <a:rPr lang="sv-SE" altLang="sv-SE" dirty="0" err="1" smtClean="0"/>
              <a:t>Cognitive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Coping</a:t>
            </a:r>
            <a:endParaRPr lang="sv-SE" altLang="sv-SE" dirty="0" smtClean="0"/>
          </a:p>
          <a:p>
            <a:pPr eaLnBrk="1" hangingPunct="1"/>
            <a:r>
              <a:rPr lang="sv-SE" altLang="sv-SE" dirty="0" smtClean="0"/>
              <a:t>T	Trauma Narrative</a:t>
            </a:r>
          </a:p>
          <a:p>
            <a:pPr eaLnBrk="1" hangingPunct="1"/>
            <a:r>
              <a:rPr lang="sv-SE" altLang="sv-SE" dirty="0" smtClean="0"/>
              <a:t>I	In Vivo Exposure</a:t>
            </a:r>
          </a:p>
          <a:p>
            <a:pPr eaLnBrk="1" hangingPunct="1"/>
            <a:r>
              <a:rPr lang="sv-SE" altLang="sv-SE" dirty="0" smtClean="0"/>
              <a:t>C	</a:t>
            </a:r>
            <a:r>
              <a:rPr lang="sv-SE" altLang="sv-SE" dirty="0" err="1" smtClean="0"/>
              <a:t>Conjoint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Parent</a:t>
            </a:r>
            <a:r>
              <a:rPr lang="sv-SE" altLang="sv-SE" dirty="0" smtClean="0"/>
              <a:t>-Child Sessions</a:t>
            </a:r>
          </a:p>
          <a:p>
            <a:pPr eaLnBrk="1" hangingPunct="1"/>
            <a:r>
              <a:rPr lang="sv-SE" altLang="sv-SE" dirty="0" smtClean="0"/>
              <a:t>E 	</a:t>
            </a:r>
            <a:r>
              <a:rPr lang="sv-SE" altLang="sv-SE" dirty="0" err="1" smtClean="0"/>
              <a:t>Enhancing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Safety</a:t>
            </a:r>
            <a:r>
              <a:rPr lang="sv-SE" altLang="sv-SE" dirty="0" smtClean="0"/>
              <a:t> &amp; </a:t>
            </a:r>
            <a:r>
              <a:rPr lang="sv-SE" altLang="sv-SE" dirty="0" err="1" smtClean="0"/>
              <a:t>Future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Development</a:t>
            </a:r>
            <a:endParaRPr lang="sv-SE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182489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Modifierad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Psykoedukation</a:t>
            </a:r>
            <a:endParaRPr lang="sv-SE" dirty="0" smtClean="0"/>
          </a:p>
          <a:p>
            <a:r>
              <a:rPr lang="sv-SE" dirty="0" smtClean="0"/>
              <a:t>Reglering (kropp) </a:t>
            </a:r>
          </a:p>
          <a:p>
            <a:r>
              <a:rPr lang="sv-SE" dirty="0" smtClean="0"/>
              <a:t>Affekt, känslokomponent</a:t>
            </a:r>
          </a:p>
          <a:p>
            <a:r>
              <a:rPr lang="sv-SE" dirty="0" err="1" smtClean="0"/>
              <a:t>Coping</a:t>
            </a:r>
            <a:r>
              <a:rPr lang="sv-SE" dirty="0" smtClean="0"/>
              <a:t>, kognitivt processande</a:t>
            </a:r>
          </a:p>
          <a:p>
            <a:r>
              <a:rPr lang="sv-SE" dirty="0" smtClean="0"/>
              <a:t>Traumabearbetning</a:t>
            </a:r>
          </a:p>
          <a:p>
            <a:r>
              <a:rPr lang="sv-SE" dirty="0" smtClean="0"/>
              <a:t>In-</a:t>
            </a:r>
            <a:r>
              <a:rPr lang="sv-SE" dirty="0" err="1" smtClean="0"/>
              <a:t>vivo</a:t>
            </a:r>
            <a:r>
              <a:rPr lang="sv-SE" dirty="0" smtClean="0"/>
              <a:t> exponering</a:t>
            </a:r>
          </a:p>
          <a:p>
            <a:r>
              <a:rPr lang="sv-SE" dirty="0" smtClean="0"/>
              <a:t>Gemensamma samtal</a:t>
            </a:r>
          </a:p>
          <a:p>
            <a:r>
              <a:rPr lang="sv-SE" dirty="0" smtClean="0"/>
              <a:t>Säkerhet och framtid</a:t>
            </a:r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7105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</a:t>
            </a:r>
            <a:r>
              <a:rPr lang="sv-SE" dirty="0" smtClean="0"/>
              <a:t>iktigt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Nya upplevelser (upplevelsebaserat) (PTSD –&gt; undvikande av nya situationer – &gt; hindrar </a:t>
            </a:r>
            <a:r>
              <a:rPr lang="sv-SE" dirty="0" err="1" smtClean="0"/>
              <a:t>nyinlärning</a:t>
            </a:r>
            <a:r>
              <a:rPr lang="sv-SE" dirty="0" smtClean="0"/>
              <a:t>)</a:t>
            </a:r>
          </a:p>
          <a:p>
            <a:r>
              <a:rPr lang="sv-SE" dirty="0" smtClean="0"/>
              <a:t>Tillsammans (social reglering) (”</a:t>
            </a:r>
            <a:r>
              <a:rPr lang="sv-SE" dirty="0" err="1" smtClean="0"/>
              <a:t>brain</a:t>
            </a:r>
            <a:r>
              <a:rPr lang="sv-SE" dirty="0" smtClean="0"/>
              <a:t> is a social organ”)</a:t>
            </a:r>
          </a:p>
          <a:p>
            <a:r>
              <a:rPr lang="sv-SE" dirty="0" smtClean="0"/>
              <a:t>Lekfullt (play/</a:t>
            </a:r>
            <a:r>
              <a:rPr lang="sv-SE" dirty="0" err="1" smtClean="0"/>
              <a:t>exploration</a:t>
            </a:r>
            <a:r>
              <a:rPr lang="sv-SE" dirty="0" smtClean="0"/>
              <a:t>: </a:t>
            </a:r>
            <a:r>
              <a:rPr lang="sv-SE" dirty="0" smtClean="0"/>
              <a:t>”</a:t>
            </a:r>
            <a:r>
              <a:rPr lang="sv-SE" dirty="0" err="1" smtClean="0"/>
              <a:t>mobilizing</a:t>
            </a:r>
            <a:r>
              <a:rPr lang="sv-SE" dirty="0" smtClean="0"/>
              <a:t> </a:t>
            </a:r>
            <a:r>
              <a:rPr lang="sv-SE" dirty="0" err="1" smtClean="0"/>
              <a:t>without</a:t>
            </a:r>
            <a:r>
              <a:rPr lang="sv-SE" dirty="0" smtClean="0"/>
              <a:t> </a:t>
            </a:r>
            <a:r>
              <a:rPr lang="sv-SE" dirty="0" err="1" smtClean="0"/>
              <a:t>fear</a:t>
            </a:r>
            <a:r>
              <a:rPr lang="sv-SE" dirty="0" smtClean="0"/>
              <a:t>”)</a:t>
            </a:r>
            <a:endParaRPr lang="sv-SE" dirty="0" smtClean="0"/>
          </a:p>
          <a:p>
            <a:r>
              <a:rPr lang="sv-SE" dirty="0" smtClean="0"/>
              <a:t>Noga med att skapa trygghet och tillit först. Allians, förberedelser, förutsägbarhet, följ patientens icke-verbala signaler </a:t>
            </a:r>
            <a:r>
              <a:rPr lang="sv-SE" dirty="0" smtClean="0"/>
              <a:t>noga!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6357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Psykoedukation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Använd bilder</a:t>
            </a:r>
          </a:p>
          <a:p>
            <a:r>
              <a:rPr lang="sv-SE" dirty="0" smtClean="0"/>
              <a:t>Metaforer (berget/såret </a:t>
            </a:r>
            <a:r>
              <a:rPr lang="sv-SE" dirty="0" err="1" smtClean="0"/>
              <a:t>etc</a:t>
            </a:r>
            <a:r>
              <a:rPr lang="sv-SE" dirty="0" smtClean="0"/>
              <a:t>)</a:t>
            </a:r>
          </a:p>
          <a:p>
            <a:r>
              <a:rPr lang="sv-SE" dirty="0" smtClean="0"/>
              <a:t>”Handmodellen” om hjärnan</a:t>
            </a:r>
          </a:p>
          <a:p>
            <a:r>
              <a:rPr lang="sv-SE" dirty="0" smtClean="0"/>
              <a:t>Frågesport (Förbered genom att tillsammans skriva ner frågor på kort. T ex vanliga tankar, känslor, reaktioner, </a:t>
            </a:r>
            <a:r>
              <a:rPr lang="sv-SE" dirty="0" err="1" smtClean="0"/>
              <a:t>coping</a:t>
            </a:r>
            <a:r>
              <a:rPr lang="sv-SE" dirty="0" smtClean="0"/>
              <a:t>, regler. Många </a:t>
            </a:r>
            <a:r>
              <a:rPr lang="sv-SE" dirty="0" smtClean="0"/>
              <a:t>möjligheter</a:t>
            </a:r>
            <a:r>
              <a:rPr lang="sv-SE" dirty="0" smtClean="0"/>
              <a:t>.)</a:t>
            </a:r>
            <a:endParaRPr lang="sv-SE" dirty="0" smtClean="0"/>
          </a:p>
          <a:p>
            <a:r>
              <a:rPr lang="sv-SE" dirty="0"/>
              <a:t>B</a:t>
            </a:r>
            <a:r>
              <a:rPr lang="sv-SE" dirty="0" smtClean="0"/>
              <a:t>e </a:t>
            </a:r>
            <a:r>
              <a:rPr lang="sv-SE" dirty="0" err="1" smtClean="0"/>
              <a:t>pat</a:t>
            </a:r>
            <a:r>
              <a:rPr lang="sv-SE" dirty="0" smtClean="0"/>
              <a:t> förklara och visa (</a:t>
            </a:r>
            <a:r>
              <a:rPr lang="sv-SE" dirty="0" err="1" smtClean="0"/>
              <a:t>pat</a:t>
            </a:r>
            <a:r>
              <a:rPr lang="sv-SE" dirty="0" smtClean="0"/>
              <a:t> mer aktiv): </a:t>
            </a:r>
            <a:r>
              <a:rPr lang="sv-SE" dirty="0" smtClean="0"/>
              <a:t> </a:t>
            </a:r>
            <a:r>
              <a:rPr lang="sv-SE" dirty="0" smtClean="0"/>
              <a:t>informationsbortfall </a:t>
            </a:r>
            <a:r>
              <a:rPr lang="sv-SE" dirty="0" err="1" smtClean="0"/>
              <a:t>pga</a:t>
            </a:r>
            <a:r>
              <a:rPr lang="sv-SE" dirty="0" smtClean="0"/>
              <a:t> problem med koncentration, minne, tolkning.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5893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Reglering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Reglera fysiologi</a:t>
            </a:r>
            <a:r>
              <a:rPr lang="sv-SE" dirty="0" smtClean="0"/>
              <a:t>, hyper/</a:t>
            </a:r>
            <a:r>
              <a:rPr lang="sv-SE" dirty="0" err="1" smtClean="0"/>
              <a:t>hypoarousal</a:t>
            </a:r>
            <a:endParaRPr lang="sv-SE" dirty="0" smtClean="0"/>
          </a:p>
          <a:p>
            <a:r>
              <a:rPr lang="sv-SE" dirty="0" smtClean="0"/>
              <a:t>Fight/flight &amp; </a:t>
            </a:r>
            <a:r>
              <a:rPr lang="sv-SE" dirty="0" err="1" smtClean="0"/>
              <a:t>immobilization</a:t>
            </a:r>
            <a:endParaRPr lang="sv-SE" dirty="0" smtClean="0"/>
          </a:p>
          <a:p>
            <a:r>
              <a:rPr lang="sv-SE" dirty="0" smtClean="0"/>
              <a:t>Co-reglering/</a:t>
            </a:r>
            <a:r>
              <a:rPr lang="sv-SE" dirty="0" smtClean="0"/>
              <a:t> </a:t>
            </a:r>
            <a:r>
              <a:rPr lang="sv-SE" dirty="0" smtClean="0"/>
              <a:t>relationellt</a:t>
            </a:r>
          </a:p>
          <a:p>
            <a:r>
              <a:rPr lang="sv-SE" dirty="0" smtClean="0"/>
              <a:t>Att skapa tillgång till närvaro här och nu</a:t>
            </a:r>
          </a:p>
          <a:p>
            <a:r>
              <a:rPr lang="sv-SE" dirty="0" smtClean="0"/>
              <a:t>Att vara i kontakt med sin kropp, stå ut med </a:t>
            </a:r>
            <a:r>
              <a:rPr lang="sv-SE" dirty="0" smtClean="0"/>
              <a:t>sensationer, </a:t>
            </a:r>
            <a:r>
              <a:rPr lang="sv-SE" dirty="0" smtClean="0"/>
              <a:t>grundläggande rörelser 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6371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Några övningar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Klappa igenom – ”Kroppskanning”. Egna behov? Sensationer?</a:t>
            </a:r>
            <a:endParaRPr lang="sv-SE" dirty="0"/>
          </a:p>
          <a:p>
            <a:r>
              <a:rPr lang="sv-SE" dirty="0" smtClean="0"/>
              <a:t>Bilateral </a:t>
            </a:r>
            <a:r>
              <a:rPr lang="sv-SE" dirty="0" err="1"/>
              <a:t>rörelse+rytm+orientera</a:t>
            </a:r>
            <a:r>
              <a:rPr lang="sv-SE" dirty="0"/>
              <a:t> </a:t>
            </a:r>
            <a:r>
              <a:rPr lang="sv-SE" dirty="0" smtClean="0"/>
              <a:t>sig (aktivering, organisering, integrering, social orientering)</a:t>
            </a:r>
          </a:p>
          <a:p>
            <a:r>
              <a:rPr lang="sv-SE" dirty="0" smtClean="0"/>
              <a:t>Andningsövningar mer tillgängliga med rörelse: t ex ”fjärilen”</a:t>
            </a:r>
          </a:p>
          <a:p>
            <a:r>
              <a:rPr lang="sv-SE" dirty="0"/>
              <a:t>Spaghettin (spänna-slappna av), fördel att göra med </a:t>
            </a:r>
            <a:r>
              <a:rPr lang="sv-SE" dirty="0" err="1"/>
              <a:t>föräldrar+barn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254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Mindfulness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Vid PTSD lättast och ofta mest lämpligt i rörelse</a:t>
            </a:r>
          </a:p>
          <a:p>
            <a:r>
              <a:rPr lang="sv-SE" dirty="0" smtClean="0"/>
              <a:t>T ex ”</a:t>
            </a:r>
            <a:r>
              <a:rPr lang="sv-SE" dirty="0" err="1" smtClean="0"/>
              <a:t>m</a:t>
            </a:r>
            <a:r>
              <a:rPr lang="sv-SE" dirty="0" err="1" smtClean="0"/>
              <a:t>indful</a:t>
            </a:r>
            <a:r>
              <a:rPr lang="sv-SE" dirty="0" smtClean="0"/>
              <a:t> </a:t>
            </a:r>
            <a:r>
              <a:rPr lang="sv-SE" dirty="0" err="1" smtClean="0"/>
              <a:t>walking</a:t>
            </a:r>
            <a:r>
              <a:rPr lang="sv-SE" dirty="0" smtClean="0"/>
              <a:t>” </a:t>
            </a:r>
            <a:r>
              <a:rPr lang="sv-SE" dirty="0" smtClean="0"/>
              <a:t>(slowmotion, ta med hela kroppen)</a:t>
            </a:r>
          </a:p>
          <a:p>
            <a:r>
              <a:rPr lang="sv-SE" dirty="0" smtClean="0"/>
              <a:t>Relationellt: spegling t ex hand mot hand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1530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</a:t>
            </a:r>
            <a:r>
              <a:rPr lang="sv-SE" dirty="0" smtClean="0"/>
              <a:t>änslor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Identifiera, benämna, uttrycka, </a:t>
            </a:r>
            <a:r>
              <a:rPr lang="sv-SE" dirty="0"/>
              <a:t>r</a:t>
            </a:r>
            <a:r>
              <a:rPr lang="sv-SE" dirty="0" smtClean="0"/>
              <a:t>eglera</a:t>
            </a:r>
          </a:p>
          <a:p>
            <a:endParaRPr lang="sv-SE" dirty="0"/>
          </a:p>
          <a:p>
            <a:r>
              <a:rPr lang="sv-SE" dirty="0" smtClean="0"/>
              <a:t>Ansikten, känslokort (med barn t ex </a:t>
            </a:r>
            <a:r>
              <a:rPr lang="sv-SE" dirty="0" err="1" smtClean="0"/>
              <a:t>nallekort</a:t>
            </a:r>
            <a:r>
              <a:rPr lang="sv-SE" dirty="0"/>
              <a:t>)</a:t>
            </a:r>
            <a:r>
              <a:rPr lang="sv-SE" dirty="0" smtClean="0"/>
              <a:t>, rörelser/statyer, med barn ”djurgång”</a:t>
            </a:r>
          </a:p>
          <a:p>
            <a:r>
              <a:rPr lang="sv-SE" dirty="0" smtClean="0"/>
              <a:t>termometer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71253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421</Words>
  <Application>Microsoft Office PowerPoint</Application>
  <PresentationFormat>Bredbild</PresentationFormat>
  <Paragraphs>81</Paragraphs>
  <Slides>13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Del 2: övningar</vt:lpstr>
      <vt:lpstr>En komponentsbaserad metod</vt:lpstr>
      <vt:lpstr>Modifierad</vt:lpstr>
      <vt:lpstr>Viktigt</vt:lpstr>
      <vt:lpstr>Psykoedukation</vt:lpstr>
      <vt:lpstr>Reglering</vt:lpstr>
      <vt:lpstr>Några övningar</vt:lpstr>
      <vt:lpstr>Mindfulness</vt:lpstr>
      <vt:lpstr>Känslor</vt:lpstr>
      <vt:lpstr>Tankar</vt:lpstr>
      <vt:lpstr>Traumanarrativ och exponering</vt:lpstr>
      <vt:lpstr>Samspel</vt:lpstr>
      <vt:lpstr>Säkerhet och framtida skydd</vt:lpstr>
    </vt:vector>
  </TitlesOfParts>
  <Company>Svenska Rödakorset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 2</dc:title>
  <dc:creator>Johanna Jokela</dc:creator>
  <cp:lastModifiedBy>Johanna Jokela</cp:lastModifiedBy>
  <cp:revision>30</cp:revision>
  <cp:lastPrinted>2017-05-31T12:47:17Z</cp:lastPrinted>
  <dcterms:created xsi:type="dcterms:W3CDTF">2017-05-29T14:29:10Z</dcterms:created>
  <dcterms:modified xsi:type="dcterms:W3CDTF">2017-06-07T10:34:09Z</dcterms:modified>
</cp:coreProperties>
</file>